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2" r:id="rId2"/>
    <p:sldMasterId id="2147483720" r:id="rId3"/>
    <p:sldMasterId id="2147483727" r:id="rId4"/>
    <p:sldMasterId id="2147483741" r:id="rId5"/>
    <p:sldMasterId id="2147483748" r:id="rId6"/>
  </p:sldMasterIdLst>
  <p:notesMasterIdLst>
    <p:notesMasterId r:id="rId22"/>
  </p:notesMasterIdLst>
  <p:handoutMasterIdLst>
    <p:handoutMasterId r:id="rId23"/>
  </p:handoutMasterIdLst>
  <p:sldIdLst>
    <p:sldId id="279" r:id="rId7"/>
    <p:sldId id="411" r:id="rId8"/>
    <p:sldId id="414" r:id="rId9"/>
    <p:sldId id="416" r:id="rId10"/>
    <p:sldId id="409" r:id="rId11"/>
    <p:sldId id="403" r:id="rId12"/>
    <p:sldId id="400" r:id="rId13"/>
    <p:sldId id="417" r:id="rId14"/>
    <p:sldId id="421" r:id="rId15"/>
    <p:sldId id="419" r:id="rId16"/>
    <p:sldId id="422" r:id="rId17"/>
    <p:sldId id="401" r:id="rId18"/>
    <p:sldId id="423" r:id="rId19"/>
    <p:sldId id="407" r:id="rId20"/>
    <p:sldId id="406" r:id="rId21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Schauer" initials="MS" lastIdx="4" clrIdx="0"/>
  <p:cmAuthor id="1" name="Ederer Waltraud GIZ" initials="EWG" lastIdx="26" clrIdx="1"/>
  <p:cmAuthor id="2" name="Oleg Guchgeldiyev" initials="GO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EFF"/>
    <a:srgbClr val="323232"/>
    <a:srgbClr val="363636"/>
    <a:srgbClr val="6E6452"/>
    <a:srgbClr val="E5DBA1"/>
    <a:srgbClr val="BABA93"/>
    <a:srgbClr val="BABB93"/>
    <a:srgbClr val="DEDEAF"/>
    <a:srgbClr val="9999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3" autoAdjust="0"/>
    <p:restoredTop sz="69627" autoAdjust="0"/>
  </p:normalViewPr>
  <p:slideViewPr>
    <p:cSldViewPr snapToGrid="0">
      <p:cViewPr>
        <p:scale>
          <a:sx n="69" d="100"/>
          <a:sy n="69" d="100"/>
        </p:scale>
        <p:origin x="-1170" y="-72"/>
      </p:cViewPr>
      <p:guideLst>
        <p:guide orient="horz" pos="3935"/>
        <p:guide pos="288"/>
        <p:guide pos="726"/>
        <p:guide pos="5029"/>
        <p:guide pos="4315"/>
      </p:guideLst>
    </p:cSldViewPr>
  </p:slideViewPr>
  <p:outlineViewPr>
    <p:cViewPr>
      <p:scale>
        <a:sx n="33" d="100"/>
        <a:sy n="33" d="100"/>
      </p:scale>
      <p:origin x="53" y="19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28"/>
    </p:cViewPr>
  </p:sorterViewPr>
  <p:notesViewPr>
    <p:cSldViewPr snapToGrid="0">
      <p:cViewPr varScale="1">
        <p:scale>
          <a:sx n="74" d="100"/>
          <a:sy n="74" d="100"/>
        </p:scale>
        <p:origin x="-3372" y="-10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6T10:48:22.441" idx="21">
    <p:pos x="4157" y="172"/>
    <p:text>Naomi die fertige ppt schicken und fragen ob wir die infografik verwenden dürfen bzw auch ohne textbox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6T10:48:22.441" idx="22">
    <p:pos x="4157" y="172"/>
    <p:text>Naomi die fertige ppt schicken und fragen ob wir die infografik verwenden dürfen bzw auch ohne textbox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6T10:48:22.441" idx="25">
    <p:pos x="4157" y="172"/>
    <p:text>Naomi die fertige ppt schicken und fragen ob wir die infografik verwenden dürfen bzw auch ohne textbox
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279B7-D5FE-4264-9095-DFEA2D4B54A2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EB454661-FECA-4E49-AA17-F9EB439D7E67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Региональное исследование для ЦА</a:t>
          </a:r>
          <a:endParaRPr lang="de-DE" sz="20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8E74773B-AFEE-49A5-B7F5-CC61BD2AAAFF}" type="parTrans" cxnId="{C5484E25-44D9-4C8D-B7A8-4C960403DEEA}">
      <dgm:prSet/>
      <dgm:spPr/>
      <dgm:t>
        <a:bodyPr/>
        <a:lstStyle/>
        <a:p>
          <a:endParaRPr lang="de-DE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5365343-9D26-4B5D-8977-763E05A3A2D1}" type="sibTrans" cxnId="{C5484E25-44D9-4C8D-B7A8-4C960403DEEA}">
      <dgm:prSet/>
      <dgm:spPr/>
      <dgm:t>
        <a:bodyPr/>
        <a:lstStyle/>
        <a:p>
          <a:endParaRPr lang="de-DE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57B77DDE-EAD0-4B44-A265-BAA2C6C9AAE8}">
      <dgm:prSet phldrT="[Text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Национальное  исследование</a:t>
          </a:r>
          <a:r>
            <a:rPr lang="de-DE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 </a:t>
          </a:r>
          <a:endParaRPr lang="de-DE" sz="1600" b="1" dirty="0" smtClean="0">
            <a:solidFill>
              <a:schemeClr val="accent6">
                <a:lumMod val="60000"/>
                <a:lumOff val="40000"/>
              </a:schemeClr>
            </a:solidFill>
          </a:endParaRPr>
        </a:p>
        <a:p>
          <a:r>
            <a:rPr lang="ru-RU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КАЗАХСТАН</a:t>
          </a:r>
          <a:endParaRPr lang="de-DE" sz="18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20A87AF-566E-49A2-B30F-861BDCA3F48B}" type="parTrans" cxnId="{D2B45007-1020-425E-A187-DC2B6C20AD11}">
      <dgm:prSet/>
      <dgm:spPr/>
      <dgm:t>
        <a:bodyPr/>
        <a:lstStyle/>
        <a:p>
          <a:endParaRPr lang="de-DE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735E1186-C7E3-4392-B3F4-091469427E0E}" type="sibTrans" cxnId="{D2B45007-1020-425E-A187-DC2B6C20AD11}">
      <dgm:prSet/>
      <dgm:spPr/>
      <dgm:t>
        <a:bodyPr/>
        <a:lstStyle/>
        <a:p>
          <a:endParaRPr lang="de-DE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BFAD30E-E63E-4FEA-8940-1DFC35AF1AD8}">
      <dgm:prSet phldrT="[Text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Национальное  исследование</a:t>
          </a:r>
          <a:r>
            <a:rPr lang="de-DE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 </a:t>
          </a:r>
        </a:p>
        <a:p>
          <a:r>
            <a:rPr lang="ru-RU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УЗБЕКИСТАН</a:t>
          </a:r>
          <a:endParaRPr lang="de-DE" sz="18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3991AA7E-3757-441E-8188-3728676227D5}" type="parTrans" cxnId="{8407DA38-2630-4849-B563-B14BBD4C2DB6}">
      <dgm:prSet/>
      <dgm:spPr/>
      <dgm:t>
        <a:bodyPr/>
        <a:lstStyle/>
        <a:p>
          <a:endParaRPr lang="de-DE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17E9389-EF00-44C4-A933-D9E4D3FD7167}" type="sibTrans" cxnId="{8407DA38-2630-4849-B563-B14BBD4C2DB6}">
      <dgm:prSet/>
      <dgm:spPr/>
      <dgm:t>
        <a:bodyPr/>
        <a:lstStyle/>
        <a:p>
          <a:endParaRPr lang="de-DE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1B52E40D-8D82-4238-90F7-4D6E86D200CB}">
      <dgm:prSet phldrT="[Text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Национальное  исследование</a:t>
          </a:r>
          <a:r>
            <a:rPr lang="de-DE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 </a:t>
          </a:r>
          <a:endParaRPr lang="de-DE" sz="1200" b="1" dirty="0" smtClean="0">
            <a:solidFill>
              <a:schemeClr val="accent6">
                <a:lumMod val="60000"/>
                <a:lumOff val="40000"/>
              </a:schemeClr>
            </a:solidFill>
          </a:endParaRPr>
        </a:p>
        <a:p>
          <a:r>
            <a:rPr lang="ru-RU" sz="14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ТУРКМЕНИСТАН</a:t>
          </a:r>
          <a:endParaRPr lang="de-DE" sz="18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9120E729-CEC1-4943-A728-FF3DFC1CA67D}" type="parTrans" cxnId="{EEB570E2-306A-4057-8FFB-DB8A5F109193}">
      <dgm:prSet/>
      <dgm:spPr/>
      <dgm:t>
        <a:bodyPr/>
        <a:lstStyle/>
        <a:p>
          <a:endParaRPr lang="de-DE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BF155593-DC39-482B-96A3-8D03E26B0E94}" type="sibTrans" cxnId="{EEB570E2-306A-4057-8FFB-DB8A5F109193}">
      <dgm:prSet/>
      <dgm:spPr/>
      <dgm:t>
        <a:bodyPr/>
        <a:lstStyle/>
        <a:p>
          <a:endParaRPr lang="de-DE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6821962D-6A7E-4040-A419-9944F178F908}">
      <dgm:prSet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Национальное  исследование</a:t>
          </a:r>
          <a:r>
            <a:rPr lang="de-DE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 </a:t>
          </a:r>
        </a:p>
        <a:p>
          <a:r>
            <a:rPr lang="ru-RU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КЫРГЫЗСТАН</a:t>
          </a:r>
          <a:endParaRPr lang="de-DE" sz="18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642C32BA-89AB-4DB0-88B9-C06CC455301F}" type="parTrans" cxnId="{EA4E9C22-8F29-4653-9CBC-AD4879B88664}">
      <dgm:prSet/>
      <dgm:spPr/>
      <dgm:t>
        <a:bodyPr/>
        <a:lstStyle/>
        <a:p>
          <a:endParaRPr lang="de-DE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68767F8B-0F66-463A-B475-68F7D39F054E}" type="sibTrans" cxnId="{EA4E9C22-8F29-4653-9CBC-AD4879B88664}">
      <dgm:prSet/>
      <dgm:spPr/>
      <dgm:t>
        <a:bodyPr/>
        <a:lstStyle/>
        <a:p>
          <a:endParaRPr lang="de-DE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DF1FED33-F51F-4F77-B3BC-A95310119FCA}">
      <dgm:prSet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Национальное  исследование</a:t>
          </a:r>
          <a:r>
            <a:rPr lang="de-DE" sz="16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 </a:t>
          </a:r>
          <a:endParaRPr lang="de-DE" sz="1400" b="1" dirty="0" smtClean="0">
            <a:solidFill>
              <a:schemeClr val="accent6">
                <a:lumMod val="60000"/>
                <a:lumOff val="40000"/>
              </a:schemeClr>
            </a:solidFill>
          </a:endParaRPr>
        </a:p>
        <a:p>
          <a:r>
            <a:rPr lang="ru-RU" sz="14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ТАДЖИКИСТАН</a:t>
          </a:r>
          <a:endParaRPr lang="de-DE" sz="18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5408AC97-6214-422E-B7E0-5B86F048E7F4}" type="sibTrans" cxnId="{4503E355-433D-4FE4-B8DD-01386746F304}">
      <dgm:prSet/>
      <dgm:spPr/>
      <dgm:t>
        <a:bodyPr/>
        <a:lstStyle/>
        <a:p>
          <a:endParaRPr lang="de-DE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D9FB2B7D-D4FA-4FD0-A1D5-7177D7AE031A}" type="parTrans" cxnId="{4503E355-433D-4FE4-B8DD-01386746F304}">
      <dgm:prSet/>
      <dgm:spPr/>
      <dgm:t>
        <a:bodyPr/>
        <a:lstStyle/>
        <a:p>
          <a:endParaRPr lang="de-DE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42F31EE3-B59E-4DD2-B820-6A493C455EFD}" type="pres">
      <dgm:prSet presAssocID="{B6F279B7-D5FE-4264-9095-DFEA2D4B54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D33AB5F-A909-4CCB-B47E-0C3BF04D754C}" type="pres">
      <dgm:prSet presAssocID="{EB454661-FECA-4E49-AA17-F9EB439D7E67}" presName="centerShape" presStyleLbl="node0" presStyleIdx="0" presStyleCnt="1" custScaleX="133107" custScaleY="72189" custLinFactNeighborX="608" custLinFactNeighborY="-49970"/>
      <dgm:spPr/>
      <dgm:t>
        <a:bodyPr/>
        <a:lstStyle/>
        <a:p>
          <a:endParaRPr lang="de-DE"/>
        </a:p>
      </dgm:t>
    </dgm:pt>
    <dgm:pt modelId="{5729F3EA-B624-4CB1-8030-6DDFC99B3263}" type="pres">
      <dgm:prSet presAssocID="{220A87AF-566E-49A2-B30F-861BDCA3F48B}" presName="parTrans" presStyleLbl="bgSibTrans2D1" presStyleIdx="0" presStyleCnt="5" custScaleX="58379" custScaleY="61562" custLinFactNeighborX="368" custLinFactNeighborY="0"/>
      <dgm:spPr/>
      <dgm:t>
        <a:bodyPr/>
        <a:lstStyle/>
        <a:p>
          <a:endParaRPr lang="de-DE"/>
        </a:p>
      </dgm:t>
    </dgm:pt>
    <dgm:pt modelId="{D45ECD63-4881-40E1-83A7-43880D700183}" type="pres">
      <dgm:prSet presAssocID="{57B77DDE-EAD0-4B44-A265-BAA2C6C9AAE8}" presName="node" presStyleLbl="node1" presStyleIdx="0" presStyleCnt="5" custScaleX="84363" custScaleY="72189" custRadScaleRad="117828" custRadScaleInc="148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5327C4-5062-438C-BD08-C871E9990F37}" type="pres">
      <dgm:prSet presAssocID="{3991AA7E-3757-441E-8188-3728676227D5}" presName="parTrans" presStyleLbl="bgSibTrans2D1" presStyleIdx="1" presStyleCnt="5" custScaleX="58379" custScaleY="61562" custLinFactNeighborX="537" custLinFactNeighborY="0"/>
      <dgm:spPr/>
      <dgm:t>
        <a:bodyPr/>
        <a:lstStyle/>
        <a:p>
          <a:endParaRPr lang="de-DE"/>
        </a:p>
      </dgm:t>
    </dgm:pt>
    <dgm:pt modelId="{C6D825DA-8A34-4DE8-94FF-CF0FC5605855}" type="pres">
      <dgm:prSet presAssocID="{2BFAD30E-E63E-4FEA-8940-1DFC35AF1AD8}" presName="node" presStyleLbl="node1" presStyleIdx="1" presStyleCnt="5" custScaleX="84363" custScaleY="72189" custRadScaleRad="59247" custRadScaleInc="-952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B75674-4A53-4BE6-A3E6-322E6C55BE32}" type="pres">
      <dgm:prSet presAssocID="{9120E729-CEC1-4943-A728-FF3DFC1CA67D}" presName="parTrans" presStyleLbl="bgSibTrans2D1" presStyleIdx="2" presStyleCnt="5" custAng="99492" custScaleX="44788" custScaleY="61562" custLinFactNeighborX="670" custLinFactNeighborY="0"/>
      <dgm:spPr/>
      <dgm:t>
        <a:bodyPr/>
        <a:lstStyle/>
        <a:p>
          <a:endParaRPr lang="de-DE"/>
        </a:p>
      </dgm:t>
    </dgm:pt>
    <dgm:pt modelId="{7A1C6D6A-06B1-4158-A723-A3495A3C8467}" type="pres">
      <dgm:prSet presAssocID="{1B52E40D-8D82-4238-90F7-4D6E86D200CB}" presName="node" presStyleLbl="node1" presStyleIdx="2" presStyleCnt="5" custScaleX="96114" custScaleY="72189" custRadScaleRad="11459" custRadScaleInc="453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B56384-1E6A-409E-8C22-231950323CF0}" type="pres">
      <dgm:prSet presAssocID="{D9FB2B7D-D4FA-4FD0-A1D5-7177D7AE031A}" presName="parTrans" presStyleLbl="bgSibTrans2D1" presStyleIdx="3" presStyleCnt="5" custScaleX="42117" custScaleY="61562" custLinFactNeighborX="527" custLinFactNeighborY="0"/>
      <dgm:spPr/>
      <dgm:t>
        <a:bodyPr/>
        <a:lstStyle/>
        <a:p>
          <a:endParaRPr lang="de-DE"/>
        </a:p>
      </dgm:t>
    </dgm:pt>
    <dgm:pt modelId="{528DD541-C4D4-42C7-AFCB-0657889B84B2}" type="pres">
      <dgm:prSet presAssocID="{DF1FED33-F51F-4F77-B3BC-A95310119FCA}" presName="node" presStyleLbl="node1" presStyleIdx="3" presStyleCnt="5" custScaleX="84363" custScaleY="72189" custRadScaleRad="66813" custRadScaleInc="8948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F66B55-7B77-4E38-858F-00D8827DD975}" type="pres">
      <dgm:prSet presAssocID="{642C32BA-89AB-4DB0-88B9-C06CC455301F}" presName="parTrans" presStyleLbl="bgSibTrans2D1" presStyleIdx="4" presStyleCnt="5" custScaleX="58379" custScaleY="61562" custLinFactNeighborX="372" custLinFactNeighborY="0"/>
      <dgm:spPr/>
      <dgm:t>
        <a:bodyPr/>
        <a:lstStyle/>
        <a:p>
          <a:endParaRPr lang="de-DE"/>
        </a:p>
      </dgm:t>
    </dgm:pt>
    <dgm:pt modelId="{8BEACD38-D090-4B21-A7D7-D4E5548675CD}" type="pres">
      <dgm:prSet presAssocID="{6821962D-6A7E-4040-A419-9944F178F908}" presName="node" presStyleLbl="node1" presStyleIdx="4" presStyleCnt="5" custScaleX="84363" custScaleY="72189" custRadScaleRad="123902" custRadScaleInc="-192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407DA38-2630-4849-B563-B14BBD4C2DB6}" srcId="{EB454661-FECA-4E49-AA17-F9EB439D7E67}" destId="{2BFAD30E-E63E-4FEA-8940-1DFC35AF1AD8}" srcOrd="1" destOrd="0" parTransId="{3991AA7E-3757-441E-8188-3728676227D5}" sibTransId="{217E9389-EF00-44C4-A933-D9E4D3FD7167}"/>
    <dgm:cxn modelId="{7AD96F15-11FA-464D-9926-6E9AB404252C}" type="presOf" srcId="{EB454661-FECA-4E49-AA17-F9EB439D7E67}" destId="{ED33AB5F-A909-4CCB-B47E-0C3BF04D754C}" srcOrd="0" destOrd="0" presId="urn:microsoft.com/office/officeart/2005/8/layout/radial4"/>
    <dgm:cxn modelId="{4073320A-09E4-4E88-8D77-F29906C32511}" type="presOf" srcId="{3991AA7E-3757-441E-8188-3728676227D5}" destId="{8A5327C4-5062-438C-BD08-C871E9990F37}" srcOrd="0" destOrd="0" presId="urn:microsoft.com/office/officeart/2005/8/layout/radial4"/>
    <dgm:cxn modelId="{D2B45007-1020-425E-A187-DC2B6C20AD11}" srcId="{EB454661-FECA-4E49-AA17-F9EB439D7E67}" destId="{57B77DDE-EAD0-4B44-A265-BAA2C6C9AAE8}" srcOrd="0" destOrd="0" parTransId="{220A87AF-566E-49A2-B30F-861BDCA3F48B}" sibTransId="{735E1186-C7E3-4392-B3F4-091469427E0E}"/>
    <dgm:cxn modelId="{A4DB8B97-D296-4DC7-A1E6-0A591885CC50}" type="presOf" srcId="{6821962D-6A7E-4040-A419-9944F178F908}" destId="{8BEACD38-D090-4B21-A7D7-D4E5548675CD}" srcOrd="0" destOrd="0" presId="urn:microsoft.com/office/officeart/2005/8/layout/radial4"/>
    <dgm:cxn modelId="{EEB570E2-306A-4057-8FFB-DB8A5F109193}" srcId="{EB454661-FECA-4E49-AA17-F9EB439D7E67}" destId="{1B52E40D-8D82-4238-90F7-4D6E86D200CB}" srcOrd="2" destOrd="0" parTransId="{9120E729-CEC1-4943-A728-FF3DFC1CA67D}" sibTransId="{BF155593-DC39-482B-96A3-8D03E26B0E94}"/>
    <dgm:cxn modelId="{B2131188-CEC1-4E11-84AF-61B3B81D2866}" type="presOf" srcId="{D9FB2B7D-D4FA-4FD0-A1D5-7177D7AE031A}" destId="{5CB56384-1E6A-409E-8C22-231950323CF0}" srcOrd="0" destOrd="0" presId="urn:microsoft.com/office/officeart/2005/8/layout/radial4"/>
    <dgm:cxn modelId="{8FF824BB-13AD-4E5D-A0C4-282A21D06416}" type="presOf" srcId="{DF1FED33-F51F-4F77-B3BC-A95310119FCA}" destId="{528DD541-C4D4-42C7-AFCB-0657889B84B2}" srcOrd="0" destOrd="0" presId="urn:microsoft.com/office/officeart/2005/8/layout/radial4"/>
    <dgm:cxn modelId="{4503E355-433D-4FE4-B8DD-01386746F304}" srcId="{EB454661-FECA-4E49-AA17-F9EB439D7E67}" destId="{DF1FED33-F51F-4F77-B3BC-A95310119FCA}" srcOrd="3" destOrd="0" parTransId="{D9FB2B7D-D4FA-4FD0-A1D5-7177D7AE031A}" sibTransId="{5408AC97-6214-422E-B7E0-5B86F048E7F4}"/>
    <dgm:cxn modelId="{A5B011A4-CBFC-4872-8A31-5ACC83826095}" type="presOf" srcId="{9120E729-CEC1-4943-A728-FF3DFC1CA67D}" destId="{89B75674-4A53-4BE6-A3E6-322E6C55BE32}" srcOrd="0" destOrd="0" presId="urn:microsoft.com/office/officeart/2005/8/layout/radial4"/>
    <dgm:cxn modelId="{B7992B10-7CD0-43E2-BA16-CE65935FE77B}" type="presOf" srcId="{2BFAD30E-E63E-4FEA-8940-1DFC35AF1AD8}" destId="{C6D825DA-8A34-4DE8-94FF-CF0FC5605855}" srcOrd="0" destOrd="0" presId="urn:microsoft.com/office/officeart/2005/8/layout/radial4"/>
    <dgm:cxn modelId="{9F0B46CA-DB99-4E2F-BBCD-6F7EBBF6F57F}" type="presOf" srcId="{B6F279B7-D5FE-4264-9095-DFEA2D4B54A2}" destId="{42F31EE3-B59E-4DD2-B820-6A493C455EFD}" srcOrd="0" destOrd="0" presId="urn:microsoft.com/office/officeart/2005/8/layout/radial4"/>
    <dgm:cxn modelId="{EA4E9C22-8F29-4653-9CBC-AD4879B88664}" srcId="{EB454661-FECA-4E49-AA17-F9EB439D7E67}" destId="{6821962D-6A7E-4040-A419-9944F178F908}" srcOrd="4" destOrd="0" parTransId="{642C32BA-89AB-4DB0-88B9-C06CC455301F}" sibTransId="{68767F8B-0F66-463A-B475-68F7D39F054E}"/>
    <dgm:cxn modelId="{C5484E25-44D9-4C8D-B7A8-4C960403DEEA}" srcId="{B6F279B7-D5FE-4264-9095-DFEA2D4B54A2}" destId="{EB454661-FECA-4E49-AA17-F9EB439D7E67}" srcOrd="0" destOrd="0" parTransId="{8E74773B-AFEE-49A5-B7F5-CC61BD2AAAFF}" sibTransId="{25365343-9D26-4B5D-8977-763E05A3A2D1}"/>
    <dgm:cxn modelId="{31CE6B3E-993F-45A7-9D95-65C01D524576}" type="presOf" srcId="{642C32BA-89AB-4DB0-88B9-C06CC455301F}" destId="{7BF66B55-7B77-4E38-858F-00D8827DD975}" srcOrd="0" destOrd="0" presId="urn:microsoft.com/office/officeart/2005/8/layout/radial4"/>
    <dgm:cxn modelId="{59B92C28-1265-46D1-A84A-22F69BB3BC7A}" type="presOf" srcId="{1B52E40D-8D82-4238-90F7-4D6E86D200CB}" destId="{7A1C6D6A-06B1-4158-A723-A3495A3C8467}" srcOrd="0" destOrd="0" presId="urn:microsoft.com/office/officeart/2005/8/layout/radial4"/>
    <dgm:cxn modelId="{10D6C9D7-00EA-4AA1-88D6-33B03D98C17E}" type="presOf" srcId="{220A87AF-566E-49A2-B30F-861BDCA3F48B}" destId="{5729F3EA-B624-4CB1-8030-6DDFC99B3263}" srcOrd="0" destOrd="0" presId="urn:microsoft.com/office/officeart/2005/8/layout/radial4"/>
    <dgm:cxn modelId="{36ECF947-B4C4-4500-B870-60E5FFBEE050}" type="presOf" srcId="{57B77DDE-EAD0-4B44-A265-BAA2C6C9AAE8}" destId="{D45ECD63-4881-40E1-83A7-43880D700183}" srcOrd="0" destOrd="0" presId="urn:microsoft.com/office/officeart/2005/8/layout/radial4"/>
    <dgm:cxn modelId="{6C557830-69CC-4F5B-9E31-03866BCFD799}" type="presParOf" srcId="{42F31EE3-B59E-4DD2-B820-6A493C455EFD}" destId="{ED33AB5F-A909-4CCB-B47E-0C3BF04D754C}" srcOrd="0" destOrd="0" presId="urn:microsoft.com/office/officeart/2005/8/layout/radial4"/>
    <dgm:cxn modelId="{C2DFBFB1-903A-4640-A036-0AF8D51B0421}" type="presParOf" srcId="{42F31EE3-B59E-4DD2-B820-6A493C455EFD}" destId="{5729F3EA-B624-4CB1-8030-6DDFC99B3263}" srcOrd="1" destOrd="0" presId="urn:microsoft.com/office/officeart/2005/8/layout/radial4"/>
    <dgm:cxn modelId="{AD505A80-B66A-45F0-841B-1E74C06535F3}" type="presParOf" srcId="{42F31EE3-B59E-4DD2-B820-6A493C455EFD}" destId="{D45ECD63-4881-40E1-83A7-43880D700183}" srcOrd="2" destOrd="0" presId="urn:microsoft.com/office/officeart/2005/8/layout/radial4"/>
    <dgm:cxn modelId="{EE6C2ADE-6991-400A-924A-DA8687C02AFC}" type="presParOf" srcId="{42F31EE3-B59E-4DD2-B820-6A493C455EFD}" destId="{8A5327C4-5062-438C-BD08-C871E9990F37}" srcOrd="3" destOrd="0" presId="urn:microsoft.com/office/officeart/2005/8/layout/radial4"/>
    <dgm:cxn modelId="{FDD6C8FF-1E22-4430-B477-EB0F2E8EC1DF}" type="presParOf" srcId="{42F31EE3-B59E-4DD2-B820-6A493C455EFD}" destId="{C6D825DA-8A34-4DE8-94FF-CF0FC5605855}" srcOrd="4" destOrd="0" presId="urn:microsoft.com/office/officeart/2005/8/layout/radial4"/>
    <dgm:cxn modelId="{314E6847-705A-4747-A88C-6FC3E33A62F2}" type="presParOf" srcId="{42F31EE3-B59E-4DD2-B820-6A493C455EFD}" destId="{89B75674-4A53-4BE6-A3E6-322E6C55BE32}" srcOrd="5" destOrd="0" presId="urn:microsoft.com/office/officeart/2005/8/layout/radial4"/>
    <dgm:cxn modelId="{ADFC5AC2-CAEA-4D8F-ACDB-8D1CDD3A50D4}" type="presParOf" srcId="{42F31EE3-B59E-4DD2-B820-6A493C455EFD}" destId="{7A1C6D6A-06B1-4158-A723-A3495A3C8467}" srcOrd="6" destOrd="0" presId="urn:microsoft.com/office/officeart/2005/8/layout/radial4"/>
    <dgm:cxn modelId="{66FA0FD2-75E1-4402-A0CA-EA0CA99CAD64}" type="presParOf" srcId="{42F31EE3-B59E-4DD2-B820-6A493C455EFD}" destId="{5CB56384-1E6A-409E-8C22-231950323CF0}" srcOrd="7" destOrd="0" presId="urn:microsoft.com/office/officeart/2005/8/layout/radial4"/>
    <dgm:cxn modelId="{62C80D35-9B62-4372-804E-1BDDCDC1887C}" type="presParOf" srcId="{42F31EE3-B59E-4DD2-B820-6A493C455EFD}" destId="{528DD541-C4D4-42C7-AFCB-0657889B84B2}" srcOrd="8" destOrd="0" presId="urn:microsoft.com/office/officeart/2005/8/layout/radial4"/>
    <dgm:cxn modelId="{22DB10FC-2F21-4D25-BECC-F9AED5EDF15E}" type="presParOf" srcId="{42F31EE3-B59E-4DD2-B820-6A493C455EFD}" destId="{7BF66B55-7B77-4E38-858F-00D8827DD975}" srcOrd="9" destOrd="0" presId="urn:microsoft.com/office/officeart/2005/8/layout/radial4"/>
    <dgm:cxn modelId="{EBA21200-0022-47DC-848B-4CEA8AED674B}" type="presParOf" srcId="{42F31EE3-B59E-4DD2-B820-6A493C455EFD}" destId="{8BEACD38-D090-4B21-A7D7-D4E5548675C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3AB5F-A909-4CCB-B47E-0C3BF04D754C}">
      <dsp:nvSpPr>
        <dsp:cNvPr id="0" name=""/>
        <dsp:cNvSpPr/>
      </dsp:nvSpPr>
      <dsp:spPr>
        <a:xfrm>
          <a:off x="3225802" y="76031"/>
          <a:ext cx="2757112" cy="14952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Региональное исследование для ЦА</a:t>
          </a:r>
          <a:endParaRPr lang="de-DE" sz="20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3629572" y="295011"/>
        <a:ext cx="1949572" cy="1057327"/>
      </dsp:txXfrm>
    </dsp:sp>
    <dsp:sp modelId="{5729F3EA-B624-4CB1-8030-6DDFC99B3263}">
      <dsp:nvSpPr>
        <dsp:cNvPr id="0" name=""/>
        <dsp:cNvSpPr/>
      </dsp:nvSpPr>
      <dsp:spPr>
        <a:xfrm rot="8586961">
          <a:off x="1363849" y="2357390"/>
          <a:ext cx="1933264" cy="363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ECD63-4881-40E1-83A7-43880D700183}">
      <dsp:nvSpPr>
        <dsp:cNvPr id="0" name=""/>
        <dsp:cNvSpPr/>
      </dsp:nvSpPr>
      <dsp:spPr>
        <a:xfrm>
          <a:off x="163868" y="2964690"/>
          <a:ext cx="1660080" cy="1136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Национальное  исследование</a:t>
          </a:r>
          <a:r>
            <a:rPr lang="de-DE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 </a:t>
          </a:r>
          <a:endParaRPr lang="de-DE" sz="1600" b="1" kern="1200" dirty="0" smtClean="0">
            <a:solidFill>
              <a:schemeClr val="accent6">
                <a:lumMod val="60000"/>
                <a:lumOff val="4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КАЗАХСТАН</a:t>
          </a:r>
          <a:endParaRPr lang="de-DE" sz="18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197153" y="2997975"/>
        <a:ext cx="1593510" cy="1069848"/>
      </dsp:txXfrm>
    </dsp:sp>
    <dsp:sp modelId="{8A5327C4-5062-438C-BD08-C871E9990F37}">
      <dsp:nvSpPr>
        <dsp:cNvPr id="0" name=""/>
        <dsp:cNvSpPr/>
      </dsp:nvSpPr>
      <dsp:spPr>
        <a:xfrm rot="7425100">
          <a:off x="2774096" y="2403204"/>
          <a:ext cx="1331220" cy="363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825DA-8A34-4DE8-94FF-CF0FC5605855}">
      <dsp:nvSpPr>
        <dsp:cNvPr id="0" name=""/>
        <dsp:cNvSpPr/>
      </dsp:nvSpPr>
      <dsp:spPr>
        <a:xfrm>
          <a:off x="1963958" y="2964691"/>
          <a:ext cx="1660080" cy="1136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Национальное  исследование</a:t>
          </a:r>
          <a:r>
            <a:rPr lang="de-DE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УЗБЕКИСТАН</a:t>
          </a:r>
          <a:endParaRPr lang="de-DE" sz="18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1997243" y="2997976"/>
        <a:ext cx="1593510" cy="1069848"/>
      </dsp:txXfrm>
    </dsp:sp>
    <dsp:sp modelId="{89B75674-4A53-4BE6-A3E6-322E6C55BE32}">
      <dsp:nvSpPr>
        <dsp:cNvPr id="0" name=""/>
        <dsp:cNvSpPr/>
      </dsp:nvSpPr>
      <dsp:spPr>
        <a:xfrm rot="5422001">
          <a:off x="4241730" y="2424319"/>
          <a:ext cx="830470" cy="363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C6D6A-06B1-4158-A723-A3495A3C8467}">
      <dsp:nvSpPr>
        <dsp:cNvPr id="0" name=""/>
        <dsp:cNvSpPr/>
      </dsp:nvSpPr>
      <dsp:spPr>
        <a:xfrm>
          <a:off x="3719781" y="2964698"/>
          <a:ext cx="1891315" cy="1136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Национальное  исследование</a:t>
          </a:r>
          <a:r>
            <a:rPr lang="de-DE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 </a:t>
          </a:r>
          <a:endParaRPr lang="de-DE" sz="1200" b="1" kern="1200" dirty="0" smtClean="0">
            <a:solidFill>
              <a:schemeClr val="accent6">
                <a:lumMod val="60000"/>
                <a:lumOff val="4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ТУРКМЕНИСТАН</a:t>
          </a:r>
          <a:endParaRPr lang="de-DE" sz="18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3753066" y="2997983"/>
        <a:ext cx="1824745" cy="1069848"/>
      </dsp:txXfrm>
    </dsp:sp>
    <dsp:sp modelId="{5CB56384-1E6A-409E-8C22-231950323CF0}">
      <dsp:nvSpPr>
        <dsp:cNvPr id="0" name=""/>
        <dsp:cNvSpPr/>
      </dsp:nvSpPr>
      <dsp:spPr>
        <a:xfrm rot="3185849">
          <a:off x="5416080" y="2337346"/>
          <a:ext cx="946331" cy="363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DD541-C4D4-42C7-AFCB-0657889B84B2}">
      <dsp:nvSpPr>
        <dsp:cNvPr id="0" name=""/>
        <dsp:cNvSpPr/>
      </dsp:nvSpPr>
      <dsp:spPr>
        <a:xfrm>
          <a:off x="5721949" y="2849228"/>
          <a:ext cx="1660080" cy="1136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Национальное  исследование</a:t>
          </a:r>
          <a:r>
            <a:rPr lang="de-DE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 </a:t>
          </a:r>
          <a:endParaRPr lang="de-DE" sz="1400" b="1" kern="1200" dirty="0" smtClean="0">
            <a:solidFill>
              <a:schemeClr val="accent6">
                <a:lumMod val="60000"/>
                <a:lumOff val="4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ТАДЖИКИСТАН</a:t>
          </a:r>
          <a:endParaRPr lang="de-DE" sz="18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755234" y="2882513"/>
        <a:ext cx="1593510" cy="1069848"/>
      </dsp:txXfrm>
    </dsp:sp>
    <dsp:sp modelId="{7BF66B55-7B77-4E38-858F-00D8827DD975}">
      <dsp:nvSpPr>
        <dsp:cNvPr id="0" name=""/>
        <dsp:cNvSpPr/>
      </dsp:nvSpPr>
      <dsp:spPr>
        <a:xfrm rot="2099247">
          <a:off x="6005939" y="2287282"/>
          <a:ext cx="1923054" cy="363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ACD38-D090-4B21-A7D7-D4E5548675CD}">
      <dsp:nvSpPr>
        <dsp:cNvPr id="0" name=""/>
        <dsp:cNvSpPr/>
      </dsp:nvSpPr>
      <dsp:spPr>
        <a:xfrm>
          <a:off x="7474558" y="2845193"/>
          <a:ext cx="1660080" cy="1136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Национальное  исследование</a:t>
          </a:r>
          <a:r>
            <a:rPr lang="de-DE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КЫРГЫЗСТАН</a:t>
          </a:r>
          <a:endParaRPr lang="de-DE" sz="18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7507843" y="2878478"/>
        <a:ext cx="1593510" cy="1069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8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703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8" y="9430703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2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703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0703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1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сегодняшний день, специалисты провели предварительные исследования пилотных участков, оценили объемы исследований и требуемой информации</a:t>
            </a:r>
            <a:r>
              <a:rPr lang="en-US" baseline="0" dirty="0" smtClean="0"/>
              <a:t>.  </a:t>
            </a:r>
            <a:r>
              <a:rPr lang="ru-RU" baseline="0" dirty="0" smtClean="0"/>
              <a:t>Было подготовлено описание практически всех участков. 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527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dirty="0" smtClean="0"/>
              <a:t>В</a:t>
            </a:r>
            <a:r>
              <a:rPr lang="ru-RU" baseline="0" dirty="0" smtClean="0"/>
              <a:t> Центральной Азии инициатива использовала новый подход, который был направлен на создание регионального и национального потенциала по экономической оценке и разработке инструментов политики.  Только национальные специалисты задействованы в исследовании, поэтому перед инициативой стояла задача создания потенциала на национальном и региональном уровне.  Подход включает в себя обучение на местах, когда техническая поддержка предоставляется двумя международными специалистами ИКАРДА и региональным координатором.  </a:t>
            </a:r>
            <a:r>
              <a:rPr lang="ru-RU" baseline="0" dirty="0" smtClean="0"/>
              <a:t>Специалисты предоставляют, по необходимости, онлайновые консультации.</a:t>
            </a:r>
            <a:endParaRPr lang="en-US" baseline="0" dirty="0" smtClean="0"/>
          </a:p>
          <a:p>
            <a:pPr marL="0" indent="0">
              <a:buFont typeface="Arial" charset="0"/>
              <a:buNone/>
            </a:pPr>
            <a:endParaRPr lang="ru-RU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Инициатива по возможности организует регулярные встречи по обучению и изучению опыта стран.  До сегодняшнего дня было проведено две встречи, в Анталии в феврале 2015  при поддержке Правительства Турции, в Ашхабаде в апреле 2015 года при поддержке Правительства Туркменистана.  Во время данных встреч были проведены сессии по обучению, совместно готовились планы по исследованию, изучался опыт стран. </a:t>
            </a:r>
            <a:r>
              <a:rPr lang="ru-RU" baseline="0" dirty="0" smtClean="0"/>
              <a:t> </a:t>
            </a: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ru-RU" baseline="0" dirty="0" smtClean="0"/>
              <a:t> 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Инициатива пытается привлечь широкий круг заинтересованных академических и других институтов с целью обмена опытом, изучения  подходов и проведения совместных исследований. Так в Кыргызстане заключен меморандум о понимании с Американским Университетом Центральной Азии для проведения исследований с вовлечением студентов, готовятся подобные документы по сотрудничеству в других странах.</a:t>
            </a:r>
          </a:p>
          <a:p>
            <a:pPr marL="0" indent="0">
              <a:buFont typeface="Arial" charset="0"/>
              <a:buNone/>
            </a:pPr>
            <a:endParaRPr lang="ru-RU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Наконец Инициатива активно пытается сотрудничать с международными организациями и схожими проектами в регионе.  Это включает Региональный Экологический Центр Центральной Азии, региональный компонент программы </a:t>
            </a:r>
            <a:r>
              <a:rPr lang="en-US" baseline="0" dirty="0" smtClean="0"/>
              <a:t>VALUES </a:t>
            </a:r>
            <a:r>
              <a:rPr lang="ru-RU" baseline="0" dirty="0" smtClean="0"/>
              <a:t>Германского общества технического сотрудничества, инициативой </a:t>
            </a:r>
            <a:r>
              <a:rPr lang="tk-TM" baseline="0" dirty="0" smtClean="0"/>
              <a:t>BIOFIN (</a:t>
            </a:r>
            <a:r>
              <a:rPr lang="ru-RU" baseline="0" dirty="0" smtClean="0"/>
              <a:t>БИОФИН) в Казахстане и другими. Наиболее </a:t>
            </a:r>
            <a:r>
              <a:rPr lang="ru-RU" baseline="0" dirty="0" err="1" smtClean="0"/>
              <a:t>вадно</a:t>
            </a:r>
            <a:r>
              <a:rPr lang="ru-RU" baseline="0" dirty="0" smtClean="0"/>
              <a:t> 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47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Согласно</a:t>
            </a:r>
            <a:r>
              <a:rPr lang="ru-RU" baseline="0" dirty="0" smtClean="0"/>
              <a:t> графика проведения работ, национальные исследования будут проводится в течении лета 2015 года и должны быть завершены к концу сентября 2015 года.  Работы над региональным отчетом  начнутся в середине лета 2015 и должны быть завершены к ноябрю 2015 года.  Уже с осени 2015 годы инициатива планирует проведение работ по распространению полученного опыта и результатов исследований, совместно с партнерами начать диалог по политике улучшенного использования земель в регионе, а также поддерживать внедрение результатов инициативы в странах.  Этот период продлится по крайней мере до 2016 года и далее, так как </a:t>
            </a:r>
            <a:r>
              <a:rPr lang="tk-TM" baseline="0" dirty="0" smtClean="0"/>
              <a:t>ELD </a:t>
            </a:r>
            <a:r>
              <a:rPr lang="ru-RU" baseline="0" dirty="0" smtClean="0"/>
              <a:t>является молодой и динамичной инициативой.  Для успеха данной инициативы очень важно заручится поддержкой национальных правительств, организовать эффективное сотрудничество с партнерами и другими инициатива.  Поэтому проект и инициатива всегда готова наладить такое сотрудничество во имя устойчивого использования земельных ресурсов Центральной Азии.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256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На данном слайде приведен список ответственных специалистов стран и региона. </a:t>
            </a:r>
            <a:r>
              <a:rPr lang="ru-RU" smtClean="0"/>
              <a:t>Благодарю</a:t>
            </a:r>
            <a:r>
              <a:rPr lang="ru-RU" baseline="0" smtClean="0"/>
              <a:t> за </a:t>
            </a:r>
            <a:r>
              <a:rPr lang="ru-RU" baseline="0" dirty="0" smtClean="0"/>
              <a:t>внимание!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Узбекистане</a:t>
            </a:r>
            <a:r>
              <a:rPr lang="ru-RU" baseline="0" dirty="0" smtClean="0"/>
              <a:t> ирригационное сельское хозяйство занимает наибольшие территории по сравнению со всеми странами региона.  Страной используется более 50 куб км водных ресурсов. На ирригационных землях производится 95% общего сельскохозяйственного производства.  Для проведения исследования была отобрана одна пилотная территория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Туркменистане, пустынные пастбища занимают более 83% территории страны.  В настоящее время, в связи с повышением количества скота резко увеличилось нагрузка на чувствительные пустынные экосистемы, которые предоставляют корм для более чем 18 миллионов голов скота.  Предоставление корма скоту является наиболее ценной экосистемной услугой в стране, согласно последней оценке.  Для проведения оценки  были отобраны три пилотных участка, которые представляют три тира пустынных пастбищных экосистем (глиняные, песчаные и гипсовые).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Казахстан, по территории, обладает самыми большими лесными территориями, с лесным фондом более 12 миллионов гектаров.  Кроме того, в Казахстане представлены практически все типы лесных экосистем.  Основные проблемы сохранения лесов исходят от интенсивного развития страны и нелегальных вырубок.  Изначально для проведения исследований был выбран один участок, представляющий пустынные (саксаульные) и речные (тугайные) лесные экосистемы.  В настоящее время ведутся переговоры по сотрудничеству для исследования других типов лесных экосистем.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Таджикистане, основное сельскохозяйственное производство страны расположено в предгорьях и низкогорьях.  Животноводство особенно страдает из-за снижения более чем на 66% производства кормов, что значительно увеличивает нагрузку на пастбища. Увеличение скота, особенно у частного населения, также увеличило нагрузку на пастбища. Кроме того, данные участки являются основными для сбора различных растений, садоводства и другой деятельности.  Для проведения исследования был выбран </a:t>
            </a:r>
            <a:r>
              <a:rPr lang="ru-RU" baseline="0" dirty="0" err="1" smtClean="0"/>
              <a:t>Файзабадский</a:t>
            </a:r>
            <a:r>
              <a:rPr lang="ru-RU" baseline="0" dirty="0" smtClean="0"/>
              <a:t> район.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Пастбища занимают около 87% земель в Кыргызстане.  Из них наибольшую долю или 45% занимают высокогорные пастбища. По оценкам местных специалистов 35% этих пастбищ подвержены деградации.  Для работы были отобраны 3 участка, причем два из них исследуются совместно с проектами </a:t>
            </a:r>
            <a:r>
              <a:rPr lang="tk-TM" baseline="0" dirty="0" smtClean="0"/>
              <a:t>GIZ and </a:t>
            </a:r>
            <a:r>
              <a:rPr lang="en-US" baseline="0" dirty="0" smtClean="0"/>
              <a:t>CAREC.</a:t>
            </a:r>
            <a:endParaRPr lang="ru-RU" baseline="0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25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Economics of Land Degradation-ELD”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глобальная инициатива на основании экономических исследований, проведенных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сетью партнеров, которые работают над достижением следующей цели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видение </a:t>
            </a:r>
            <a:r>
              <a:rPr lang="tk-TM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ELD)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Трансформировать глобальное понимание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экономической ценности </a:t>
            </a:r>
            <a:r>
              <a:rPr lang="en-US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производственных земель на основе рыночной и нерыночных ценностей, и улучшить осведомленность заинтересованных сторон о социально-экономических аргументах для улучшения устойчивого управления земельными ресурсами, предотвращения потери природного капитала, сохранения экосистемных услуг, решения вопросов изменения климата и решения продовольственной, энергетической и водной безопасности.»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4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Это партнеры, предоставляющие финансирование и инициируют процесс </a:t>
            </a:r>
            <a:r>
              <a:rPr lang="tk-TM" baseline="0" dirty="0" smtClean="0"/>
              <a:t>ELD</a:t>
            </a:r>
            <a:r>
              <a:rPr lang="ru-RU" baseline="0" dirty="0" smtClean="0"/>
              <a:t>.  Секретариат Инициативы находится в Бонне и поддерживается немецким обществом по техническому сотрудничеству </a:t>
            </a:r>
            <a:r>
              <a:rPr lang="tk-TM" baseline="0" dirty="0" smtClean="0"/>
              <a:t>(GIZ).</a:t>
            </a:r>
            <a:r>
              <a:rPr lang="ru-RU" baseline="0" dirty="0" smtClean="0"/>
              <a:t> Инициатива в Центральной Азии финансируется Немецким Федеральным Министерство по экономическому сотрудничеству и развитию </a:t>
            </a:r>
            <a:r>
              <a:rPr lang="tk-TM" baseline="0" dirty="0" smtClean="0"/>
              <a:t>BMZ, </a:t>
            </a:r>
            <a:r>
              <a:rPr lang="ru-RU" baseline="0" dirty="0" smtClean="0"/>
              <a:t>администрирование проекта в Центральной Азии осуществляется региональным офисом ИКАРДА в Ташкенте. Проект активно поддерживается региональным и </a:t>
            </a:r>
            <a:r>
              <a:rPr lang="ru-RU" baseline="0" dirty="0" err="1" smtClean="0"/>
              <a:t>страновыми</a:t>
            </a:r>
            <a:r>
              <a:rPr lang="ru-RU" baseline="0" dirty="0" smtClean="0"/>
              <a:t> офисами и проектами </a:t>
            </a:r>
            <a:r>
              <a:rPr lang="tk-TM" baseline="0" dirty="0" smtClean="0"/>
              <a:t>GIZ в странах.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В дополнение к этому, </a:t>
            </a:r>
            <a:r>
              <a:rPr lang="de-DE" baseline="0" dirty="0" smtClean="0"/>
              <a:t>ELD </a:t>
            </a:r>
            <a:r>
              <a:rPr lang="ru-RU" baseline="0" dirty="0" smtClean="0"/>
              <a:t>связывает вместе специалистов и экономистов и их институты.  Это только начало растущего процесса.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Цели инициативы в Центральной Азии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Предоставить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экономическую оценку потерь (ущерба) от деградации земельных ресурсов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 их основных экосистемных услуг, вызванной человеческою деятельностью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Рассмотреть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экономическую эффективность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 представить основные варианты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практик\методов устойчивого использования земельных ресурсов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исходя из применимости и осуществимости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Повысить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информированность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лиц принимающих решения и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потенциал местных специалистов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по применению анализа и экономической оценки экосистем при принятии решений</a:t>
            </a:r>
            <a:endParaRPr lang="en-US" sz="12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7AAFF-2E69-4316-ABF2-43F4DFA27D10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Центральной</a:t>
            </a:r>
            <a:r>
              <a:rPr lang="ru-RU" baseline="0" dirty="0" smtClean="0"/>
              <a:t> А</a:t>
            </a:r>
            <a:r>
              <a:rPr lang="ru-RU" dirty="0" smtClean="0"/>
              <a:t>зии </a:t>
            </a:r>
            <a:r>
              <a:rPr lang="tk-TM" dirty="0" smtClean="0"/>
              <a:t>GIZ </a:t>
            </a:r>
            <a:r>
              <a:rPr lang="ru-RU" dirty="0" smtClean="0"/>
              <a:t>будет</a:t>
            </a:r>
            <a:r>
              <a:rPr lang="ru-RU" baseline="0" dirty="0" smtClean="0"/>
              <a:t> применять те же подходы, </a:t>
            </a:r>
            <a:r>
              <a:rPr lang="ru-RU" dirty="0" smtClean="0"/>
              <a:t>что и в других странах.  Подход</a:t>
            </a:r>
            <a:r>
              <a:rPr lang="ru-RU" baseline="0" dirty="0" smtClean="0"/>
              <a:t> к экономической оценке состоит из 6 шагов. </a:t>
            </a:r>
          </a:p>
          <a:p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Шаг Первы</a:t>
            </a:r>
            <a:r>
              <a:rPr lang="ru-RU" sz="1200" b="1" i="1" u="sng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й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направлен на 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пределение размеров, территории, расположение, пространственный масштаб и стратегический фокус исследования, подготовка описательных материалов по социально-экономическому и экологическому содержанию исследования.</a:t>
            </a: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Шаг Второй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 определяет географические характеристики, включая оценку качества, географическое распределение и экологические характеристики типов покрытия, распределенные по агроэкологическим зонам и проанализированные путем использования географических-информационных систем 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GIS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).  </a:t>
            </a: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Шаг Третий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 </a:t>
            </a:r>
            <a:r>
              <a:rPr lang="ru-RU" sz="1200" u="none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направлен на определение 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ипов экосистемных услуг, включая анализ запасов и потоков экосистемных услуг  для каждой категории типа покрытия, основанные на системе экосистемных услуг.</a:t>
            </a: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Шаг Четвертый</a:t>
            </a:r>
            <a:r>
              <a:rPr lang="ru-RU" sz="1200" b="1" i="0" u="sng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устанавливает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роль экосистемных услуг и проводит экономическую оценку, включая роль оцениваемых экосистемных услуг в жизни сообществ, живущих на каждой территории исследования, а также их роль в общем экономической развитии данной территории.  К этому шагу относится оценка Общей Экономической Ценности данных экосистемных услуг, чтобы определить ценность действия или отсутствия действия.</a:t>
            </a: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Шаг Пятый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нацелен на 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пределение тенденций, движущих факторов и давления деградации земель на устойчивое управление земельными ресурсами.</a:t>
            </a: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На Шестом</a:t>
            </a:r>
            <a:r>
              <a:rPr lang="ru-RU" sz="1200" b="1" i="1" u="sng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шаге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проводится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оценка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вариантов устойчивого управления земельными ресурсами. Выбираются и оцениваются с точки зрения эколого-экономической устойчивости различные варианты принятия стратегических решений или внедрение технологий.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Следующим шагом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, конечно же, должно стать осуществление действий!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474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Общая методика Инициативы </a:t>
            </a:r>
            <a:r>
              <a:rPr lang="tk-TM" dirty="0" smtClean="0"/>
              <a:t>ELD </a:t>
            </a:r>
            <a:r>
              <a:rPr lang="ru-RU" dirty="0" smtClean="0"/>
              <a:t>в</a:t>
            </a:r>
            <a:r>
              <a:rPr lang="ru-RU" baseline="0" dirty="0" smtClean="0"/>
              <a:t> Центральной Азии заключается в проведении тематических исследований по определенным направлениям в каждой стране.  Затем национальные исследования будут объединены в один отчет по Центральной Азии.  Являясь процессом, который вовлекает большое количество доноров, инициатива в Центральной Азии работает с большим количеством национальных и глобальных партнеров, вовлекая их в сотрудничество при выполнении исследований, а также привлекая для выполнения мероприятий по усилению потенциала. Специалисты, вовлеченные в национальные исследования сами представляют организации и академические институты, а также взаимодействую политическими и другими национальными партнерами с целью вовлечения их в процесс исследования, обмена данными и другими взаимодействиями.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643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Центральной Азии инициатива использовала высотный</a:t>
            </a:r>
            <a:r>
              <a:rPr lang="ru-RU" baseline="0" dirty="0" smtClean="0"/>
              <a:t> </a:t>
            </a:r>
            <a:r>
              <a:rPr lang="ru-RU" dirty="0" smtClean="0"/>
              <a:t>подход.  Между пяти странами были распределены участки использования</a:t>
            </a:r>
            <a:r>
              <a:rPr lang="ru-RU" baseline="0" dirty="0" smtClean="0"/>
              <a:t> земель на </a:t>
            </a:r>
            <a:r>
              <a:rPr lang="ru-RU" dirty="0" smtClean="0"/>
              <a:t>определенных</a:t>
            </a:r>
            <a:r>
              <a:rPr lang="ru-RU" baseline="0" dirty="0" smtClean="0"/>
              <a:t> высотах.  Участки были распределены следующим образом, Кыргызстан – высокогорные пастбища, Таджикистан – предгорья и низкогорья, Казахстан – леса и неполивное (</a:t>
            </a:r>
            <a:r>
              <a:rPr lang="ru-RU" baseline="0" dirty="0" err="1" smtClean="0"/>
              <a:t>багарное</a:t>
            </a:r>
            <a:r>
              <a:rPr lang="ru-RU" baseline="0" dirty="0" smtClean="0"/>
              <a:t>) земледелие, Туркменистан – низменные пастбища, Узбекистан – ирригационное сельское хозяйство.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23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национальном уровне поддержка</a:t>
            </a:r>
            <a:r>
              <a:rPr lang="ru-RU" baseline="0" dirty="0" smtClean="0"/>
              <a:t> инициативы выглядит следующим образом.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Административная поддержка исследований осуществляется региональным офисом </a:t>
            </a:r>
            <a:r>
              <a:rPr lang="ru-RU" baseline="0" dirty="0" err="1" smtClean="0"/>
              <a:t>ИКАРДы</a:t>
            </a:r>
            <a:r>
              <a:rPr lang="ru-RU" baseline="0" dirty="0" smtClean="0"/>
              <a:t> и Секретариатом ЕЛД, а также Региональным координатором, назначенным Конвенцией по опустыниванию. 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Научная поддержка предоставляется секретариатом </a:t>
            </a:r>
            <a:r>
              <a:rPr lang="tk-TM" baseline="0" dirty="0" smtClean="0"/>
              <a:t>ELD </a:t>
            </a:r>
            <a:r>
              <a:rPr lang="ru-RU" baseline="0" dirty="0" smtClean="0"/>
              <a:t>и специалистами </a:t>
            </a:r>
            <a:r>
              <a:rPr lang="ru-RU" baseline="0" dirty="0" err="1" smtClean="0"/>
              <a:t>ИКАРДы</a:t>
            </a:r>
            <a:r>
              <a:rPr lang="ru-RU" baseline="0" dirty="0" smtClean="0"/>
              <a:t>.  Кроме того, в процесс подключаются программы со схожими исследованиями. </a:t>
            </a:r>
            <a:r>
              <a:rPr lang="ru-RU" baseline="0" dirty="0" smtClean="0"/>
              <a:t>Инициатива </a:t>
            </a:r>
            <a:r>
              <a:rPr lang="ru-RU" baseline="0" dirty="0" smtClean="0"/>
              <a:t>открыта для национальных институтов, которые могут стать партнерами инициативы. В настоящий момент, национальные специалисты ведут переговоры для заключения меморандума о понимании с национальными академическими институтами и другими организациями в странах.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Политическая поддержка представлена ведущими национальными партнерами, среди которых национальные координаторы Конвенции ООН по борьбе с опустыниванием; на последнем заседании МКУР представители стран заявили о поддержке и разработке мер по сотрудничеству с инициативой.  Взаимодействие с национальными партнерами также поддерживается международными организациями и региональными проектами)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Национальные команды специалистов представлены двумя экспертами, специалистом по экономической оценке, который является руководителем группы, и ассистентам по сбору данных. При необходимости команды поддерживаются специалистами по ГИС данными (в двух странах).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12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dirty="0" smtClean="0"/>
              <a:t>В</a:t>
            </a:r>
            <a:r>
              <a:rPr lang="ru-RU" baseline="0" dirty="0" smtClean="0"/>
              <a:t> Центральной Азии инициатива использовала новый подход, который был направлен на создание регионального и национального потенциала по экономической оценке и разработке инструментов политики.  Только национальные специалисты задействованы в исследовании, поэтому перед инициативой стояла задача создания потенциала на национальном и региональном уровне.  Подход включает в себя обучение на местах, когда техническая поддержка предоставляется двумя международными специалистами ИКАРДА и региональным координатором.  </a:t>
            </a:r>
            <a:endParaRPr lang="en-US" baseline="0" dirty="0" smtClean="0"/>
          </a:p>
          <a:p>
            <a:pPr marL="0" indent="0">
              <a:buFont typeface="Arial" charset="0"/>
              <a:buNone/>
            </a:pPr>
            <a:endParaRPr lang="ru-RU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Инициатива по возможности организует регулярные встречи по обучению и изучению опыта стран.  До сегодняшнего дня было проведено две встречи, в Анталии в феврале 2015  при поддержке Правительства Турции, в Ашхабаде в апреле 2015 года при поддержке Правительства Туркменистана.  Во время данных встреч были проведены сессии по обучению, совместно готовились планы по исследованию, изучался опыт стран. </a:t>
            </a: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ru-RU" baseline="0" dirty="0" smtClean="0"/>
              <a:t> 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Инициатива пытается привлечь широкий круг заинтересованных академических и других институтов с целью обмена опытом, изучения  подходов и проведения совместных исследований. Так в Кыргызстане заключен меморандум о понимании с Американским Университетом Центральной Азии для проведения исследований с вовлечением студентов, готовятся подобные документы по сотрудничеству в других странах.</a:t>
            </a:r>
          </a:p>
          <a:p>
            <a:pPr marL="0" indent="0">
              <a:buFont typeface="Arial" charset="0"/>
              <a:buNone/>
            </a:pPr>
            <a:endParaRPr lang="ru-RU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Наконец Инициатива активно пытается сотрудничать с международными организациями и схожими проектами в регионе.  Это включает Региональный Экологический Центр Центральной Азии, региональный компонент программы </a:t>
            </a:r>
            <a:r>
              <a:rPr lang="en-US" baseline="0" dirty="0" smtClean="0"/>
              <a:t>VALUES </a:t>
            </a:r>
            <a:r>
              <a:rPr lang="ru-RU" baseline="0" dirty="0" smtClean="0"/>
              <a:t>Германского общества технического сотрудничества, инициативой </a:t>
            </a:r>
            <a:r>
              <a:rPr lang="tk-TM" baseline="0" dirty="0" smtClean="0"/>
              <a:t>BIOFIN (</a:t>
            </a:r>
            <a:r>
              <a:rPr lang="ru-RU" baseline="0" dirty="0" smtClean="0"/>
              <a:t>БИОФИН) в Казахстане и другими. Наиболее </a:t>
            </a:r>
            <a:r>
              <a:rPr lang="ru-RU" baseline="0" dirty="0" err="1" smtClean="0"/>
              <a:t>вадно</a:t>
            </a:r>
            <a:r>
              <a:rPr lang="ru-RU" baseline="0" dirty="0" smtClean="0"/>
              <a:t> 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47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ark.Schauer@giz.de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3636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8" name="Rectangle 17"/>
          <p:cNvSpPr txBox="1">
            <a:spLocks noChangeArrowheads="1"/>
          </p:cNvSpPr>
          <p:nvPr userDrawn="1"/>
        </p:nvSpPr>
        <p:spPr bwMode="auto">
          <a:xfrm>
            <a:off x="713338" y="6435880"/>
            <a:ext cx="7309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9317A057-C766-48FB-B1EC-CC1898F04EF1}" type="datetime1">
              <a:rPr lang="de-DE" smtClean="0"/>
              <a:pPr/>
              <a:t>16.06.2015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08" y="149552"/>
            <a:ext cx="1428153" cy="99985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99" y="0"/>
            <a:ext cx="761150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9"/>
          <p:cNvSpPr txBox="1">
            <a:spLocks noChangeArrowheads="1"/>
          </p:cNvSpPr>
          <p:nvPr userDrawn="1"/>
        </p:nvSpPr>
        <p:spPr bwMode="auto">
          <a:xfrm>
            <a:off x="4112376" y="6471349"/>
            <a:ext cx="4635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27115CA-E6A4-425F-BB4F-A64D48743A27}" type="slidenum">
              <a:rPr lang="de-DE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1914258"/>
            <a:ext cx="7776000" cy="4288411"/>
          </a:xfrm>
          <a:noFill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8F2E"/>
              </a:buClr>
              <a:buSzTx/>
              <a:buFont typeface="Wingdings" panose="05000000000000000000" pitchFamily="2" charset="2"/>
              <a:buNone/>
              <a:tabLst>
                <a:tab pos="2190750" algn="l"/>
              </a:tabLst>
              <a:defRPr lang="de-DE" sz="18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9CBE45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>
                <a:solidFill>
                  <a:schemeClr val="tx1"/>
                </a:solidFill>
              </a:defRPr>
            </a:lvl2pPr>
            <a:lvl3pPr marL="108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727272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>
                <a:solidFill>
                  <a:schemeClr val="tx1"/>
                </a:solidFill>
              </a:defRPr>
            </a:lvl3pPr>
            <a:lvl4pPr marL="144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D9D9D9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 baseline="0">
                <a:solidFill>
                  <a:schemeClr val="tx1"/>
                </a:solidFill>
              </a:defRPr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8F2E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D9D9D9">
                  <a:lumMod val="2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9CBE45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+mn-lt"/>
              </a:rPr>
              <a:t>Zweite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+mn-lt"/>
              </a:rPr>
              <a:t>Ebene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D9D9D9">
                  <a:lumMod val="25000"/>
                </a:srgbClr>
              </a:solidFill>
              <a:effectLst/>
              <a:uLnTx/>
              <a:uFillTx/>
              <a:latin typeface="+mn-lt"/>
            </a:endParaRPr>
          </a:p>
          <a:p>
            <a:pPr marL="1080000" marR="0" lvl="2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727272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+mn-lt"/>
              </a:rPr>
              <a:t>Dritte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+mn-lt"/>
              </a:rPr>
              <a:t>Ebene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D9D9D9">
                  <a:lumMod val="25000"/>
                </a:srgbClr>
              </a:solidFill>
              <a:effectLst/>
              <a:uLnTx/>
              <a:uFillTx/>
              <a:latin typeface="+mn-lt"/>
            </a:endParaRPr>
          </a:p>
          <a:p>
            <a:pPr marL="1440000" marR="0" lvl="3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D9D9D9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+mn-lt"/>
              </a:rPr>
              <a:t>Vierte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+mn-lt"/>
              </a:rPr>
              <a:t>Ebene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D9D9D9">
                  <a:lumMod val="25000"/>
                </a:srgbClr>
              </a:solidFill>
              <a:effectLst/>
              <a:uLnTx/>
              <a:uFillTx/>
              <a:latin typeface="+mn-lt"/>
            </a:endParaRP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6E6452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323528" y="1849140"/>
            <a:ext cx="4824536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436096" y="1849140"/>
            <a:ext cx="3096344" cy="338437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39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7"/>
          <p:cNvSpPr>
            <a:spLocks noGrp="1"/>
          </p:cNvSpPr>
          <p:nvPr>
            <p:ph type="chart" sz="quarter" idx="10"/>
          </p:nvPr>
        </p:nvSpPr>
        <p:spPr>
          <a:xfrm>
            <a:off x="323528" y="1849140"/>
            <a:ext cx="4753272" cy="374441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5292080" y="1849140"/>
            <a:ext cx="3528392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00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611560" y="1857648"/>
            <a:ext cx="7920880" cy="3600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4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045DABC-E2C3-4B2C-842A-CC07C89AB8CE}" type="datetime1">
              <a:rPr lang="de-DE" sz="1800" b="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16.06.2015</a:t>
            </a:fld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5C11E00-1145-4DE8-8E4B-89131ED300B7}" type="slidenum">
              <a:rPr lang="de-DE" sz="1800" b="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265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44824"/>
            <a:ext cx="8229600" cy="38884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consectetur</a:t>
            </a:r>
            <a:r>
              <a:rPr lang="de-DE" dirty="0" smtClean="0"/>
              <a:t> </a:t>
            </a:r>
            <a:r>
              <a:rPr lang="de-DE" dirty="0" err="1" smtClean="0"/>
              <a:t>adipisici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eiusmod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</a:t>
            </a:r>
            <a:r>
              <a:rPr lang="de-DE" dirty="0" smtClean="0"/>
              <a:t>.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veniam</a:t>
            </a:r>
            <a:r>
              <a:rPr lang="de-DE" dirty="0" smtClean="0"/>
              <a:t>,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r>
              <a:rPr lang="de-DE" dirty="0" err="1" smtClean="0"/>
              <a:t>exercitation</a:t>
            </a:r>
            <a:r>
              <a:rPr lang="de-DE" dirty="0" smtClean="0"/>
              <a:t> </a:t>
            </a:r>
            <a:r>
              <a:rPr lang="de-DE" dirty="0" err="1" smtClean="0"/>
              <a:t>ullamco</a:t>
            </a:r>
            <a:r>
              <a:rPr lang="de-DE" dirty="0" smtClean="0"/>
              <a:t> </a:t>
            </a:r>
            <a:r>
              <a:rPr lang="de-DE" dirty="0" err="1" smtClean="0"/>
              <a:t>laboris</a:t>
            </a:r>
            <a:r>
              <a:rPr lang="de-DE" dirty="0" smtClean="0"/>
              <a:t> </a:t>
            </a:r>
            <a:r>
              <a:rPr lang="de-DE" dirty="0" err="1" smtClean="0"/>
              <a:t>nisi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aliquid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commodi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.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aute</a:t>
            </a:r>
            <a:r>
              <a:rPr lang="de-DE" dirty="0" smtClean="0"/>
              <a:t> </a:t>
            </a:r>
            <a:r>
              <a:rPr lang="de-DE" dirty="0" err="1" smtClean="0"/>
              <a:t>iure</a:t>
            </a:r>
            <a:r>
              <a:rPr lang="de-DE" dirty="0" smtClean="0"/>
              <a:t> </a:t>
            </a:r>
            <a:r>
              <a:rPr lang="de-DE" dirty="0" err="1" smtClean="0"/>
              <a:t>reprehenderit</a:t>
            </a:r>
            <a:r>
              <a:rPr lang="de-DE" dirty="0" smtClean="0"/>
              <a:t> in </a:t>
            </a:r>
            <a:r>
              <a:rPr lang="de-DE" dirty="0" err="1" smtClean="0"/>
              <a:t>voluptate</a:t>
            </a:r>
            <a:r>
              <a:rPr lang="de-DE" dirty="0" smtClean="0"/>
              <a:t> </a:t>
            </a:r>
            <a:r>
              <a:rPr lang="de-DE" dirty="0" err="1" smtClean="0"/>
              <a:t>velit</a:t>
            </a:r>
            <a:r>
              <a:rPr lang="de-DE" dirty="0" smtClean="0"/>
              <a:t> esse </a:t>
            </a:r>
            <a:r>
              <a:rPr lang="de-DE" dirty="0" err="1" smtClean="0"/>
              <a:t>cillum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eu</a:t>
            </a:r>
            <a:r>
              <a:rPr lang="de-DE" dirty="0" smtClean="0"/>
              <a:t> </a:t>
            </a:r>
            <a:r>
              <a:rPr lang="de-DE" dirty="0" err="1" smtClean="0"/>
              <a:t>fugiat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pariatur</a:t>
            </a:r>
            <a:r>
              <a:rPr lang="de-DE" dirty="0" smtClean="0"/>
              <a:t>. </a:t>
            </a:r>
            <a:r>
              <a:rPr lang="de-DE" dirty="0" err="1" smtClean="0"/>
              <a:t>Excepteur</a:t>
            </a:r>
            <a:r>
              <a:rPr lang="de-DE" dirty="0" smtClean="0"/>
              <a:t> </a:t>
            </a:r>
            <a:r>
              <a:rPr lang="de-DE" dirty="0" err="1" smtClean="0"/>
              <a:t>sint</a:t>
            </a:r>
            <a:r>
              <a:rPr lang="de-DE" dirty="0" smtClean="0"/>
              <a:t> </a:t>
            </a:r>
            <a:r>
              <a:rPr lang="de-DE" dirty="0" err="1" smtClean="0"/>
              <a:t>obcaecat</a:t>
            </a:r>
            <a:r>
              <a:rPr lang="de-DE" dirty="0" smtClean="0"/>
              <a:t> </a:t>
            </a:r>
            <a:r>
              <a:rPr lang="de-DE" dirty="0" err="1" smtClean="0"/>
              <a:t>cupiditat</a:t>
            </a:r>
            <a:r>
              <a:rPr lang="de-DE" dirty="0" smtClean="0"/>
              <a:t> non </a:t>
            </a:r>
            <a:r>
              <a:rPr lang="de-DE" dirty="0" err="1" smtClean="0"/>
              <a:t>proident</a:t>
            </a:r>
            <a:r>
              <a:rPr lang="de-DE" dirty="0" smtClean="0"/>
              <a:t>, </a:t>
            </a:r>
            <a:r>
              <a:rPr lang="de-DE" dirty="0" err="1" smtClean="0"/>
              <a:t>sunt</a:t>
            </a:r>
            <a:r>
              <a:rPr lang="de-DE" dirty="0" smtClean="0"/>
              <a:t> in culpa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officia</a:t>
            </a:r>
            <a:r>
              <a:rPr lang="de-DE" dirty="0" smtClean="0"/>
              <a:t> </a:t>
            </a:r>
            <a:r>
              <a:rPr lang="de-DE" dirty="0" err="1" smtClean="0"/>
              <a:t>deserunt</a:t>
            </a:r>
            <a:r>
              <a:rPr lang="de-DE" dirty="0" smtClean="0"/>
              <a:t> </a:t>
            </a:r>
            <a:r>
              <a:rPr lang="de-DE" dirty="0" err="1" smtClean="0"/>
              <a:t>mollit</a:t>
            </a:r>
            <a:r>
              <a:rPr lang="de-DE" dirty="0" smtClean="0"/>
              <a:t> </a:t>
            </a:r>
            <a:r>
              <a:rPr lang="de-DE" dirty="0" err="1" smtClean="0"/>
              <a:t>anim</a:t>
            </a:r>
            <a:r>
              <a:rPr lang="de-DE" dirty="0" smtClean="0"/>
              <a:t> </a:t>
            </a:r>
            <a:r>
              <a:rPr lang="de-DE" dirty="0" err="1" smtClean="0"/>
              <a:t>id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laborum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31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857524"/>
            <a:ext cx="8229600" cy="3917031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de-DE" dirty="0" smtClean="0"/>
              <a:t>Aufzählung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584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323528" y="1849140"/>
            <a:ext cx="4824536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436096" y="1849140"/>
            <a:ext cx="3096344" cy="338437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70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7"/>
          <p:cNvSpPr>
            <a:spLocks noGrp="1"/>
          </p:cNvSpPr>
          <p:nvPr>
            <p:ph type="chart" sz="quarter" idx="10"/>
          </p:nvPr>
        </p:nvSpPr>
        <p:spPr>
          <a:xfrm>
            <a:off x="323528" y="1849140"/>
            <a:ext cx="4753272" cy="374441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5292080" y="1849140"/>
            <a:ext cx="3528392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9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611560" y="1857648"/>
            <a:ext cx="7920880" cy="3600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5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045DABC-E2C3-4B2C-842A-CC07C89AB8CE}" type="datetime1">
              <a:rPr lang="de-DE" sz="1800" b="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16.06.2015</a:t>
            </a:fld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5C11E00-1145-4DE8-8E4B-89131ED300B7}" type="slidenum">
              <a:rPr lang="de-DE" sz="1800" b="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34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16.06.2015</a:t>
            </a:fld>
            <a:endParaRPr lang="de-DE" noProof="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7926" y="1149410"/>
            <a:ext cx="7776000" cy="61792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1914258"/>
            <a:ext cx="7776000" cy="4288411"/>
          </a:xfrm>
        </p:spPr>
        <p:txBody>
          <a:bodyPr/>
          <a:lstStyle>
            <a:lvl1pPr marL="36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8F2E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 baseline="0">
                <a:solidFill>
                  <a:schemeClr val="tx1"/>
                </a:solidFill>
              </a:defRPr>
            </a:lvl1pPr>
            <a:lvl2pPr marL="72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9CBE45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>
                <a:solidFill>
                  <a:schemeClr val="tx1"/>
                </a:solidFill>
              </a:defRPr>
            </a:lvl2pPr>
            <a:lvl3pPr marL="108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>
                <a:solidFill>
                  <a:schemeClr val="tx1"/>
                </a:solidFill>
              </a:defRPr>
            </a:lvl3pPr>
            <a:lvl4pPr marL="144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D2CDC8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 baseline="0">
                <a:solidFill>
                  <a:schemeClr val="tx1"/>
                </a:solidFill>
              </a:defRPr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44824"/>
            <a:ext cx="8229600" cy="38884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consectetur</a:t>
            </a:r>
            <a:r>
              <a:rPr lang="de-DE" dirty="0" smtClean="0"/>
              <a:t> </a:t>
            </a:r>
            <a:r>
              <a:rPr lang="de-DE" dirty="0" err="1" smtClean="0"/>
              <a:t>adipisici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eiusmod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</a:t>
            </a:r>
            <a:r>
              <a:rPr lang="de-DE" dirty="0" smtClean="0"/>
              <a:t>.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veniam</a:t>
            </a:r>
            <a:r>
              <a:rPr lang="de-DE" dirty="0" smtClean="0"/>
              <a:t>,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r>
              <a:rPr lang="de-DE" dirty="0" err="1" smtClean="0"/>
              <a:t>exercitation</a:t>
            </a:r>
            <a:r>
              <a:rPr lang="de-DE" dirty="0" smtClean="0"/>
              <a:t> </a:t>
            </a:r>
            <a:r>
              <a:rPr lang="de-DE" dirty="0" err="1" smtClean="0"/>
              <a:t>ullamco</a:t>
            </a:r>
            <a:r>
              <a:rPr lang="de-DE" dirty="0" smtClean="0"/>
              <a:t> </a:t>
            </a:r>
            <a:r>
              <a:rPr lang="de-DE" dirty="0" err="1" smtClean="0"/>
              <a:t>laboris</a:t>
            </a:r>
            <a:r>
              <a:rPr lang="de-DE" dirty="0" smtClean="0"/>
              <a:t> </a:t>
            </a:r>
            <a:r>
              <a:rPr lang="de-DE" dirty="0" err="1" smtClean="0"/>
              <a:t>nisi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aliquid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commodi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.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aute</a:t>
            </a:r>
            <a:r>
              <a:rPr lang="de-DE" dirty="0" smtClean="0"/>
              <a:t> </a:t>
            </a:r>
            <a:r>
              <a:rPr lang="de-DE" dirty="0" err="1" smtClean="0"/>
              <a:t>iure</a:t>
            </a:r>
            <a:r>
              <a:rPr lang="de-DE" dirty="0" smtClean="0"/>
              <a:t> </a:t>
            </a:r>
            <a:r>
              <a:rPr lang="de-DE" dirty="0" err="1" smtClean="0"/>
              <a:t>reprehenderit</a:t>
            </a:r>
            <a:r>
              <a:rPr lang="de-DE" dirty="0" smtClean="0"/>
              <a:t> in </a:t>
            </a:r>
            <a:r>
              <a:rPr lang="de-DE" dirty="0" err="1" smtClean="0"/>
              <a:t>voluptate</a:t>
            </a:r>
            <a:r>
              <a:rPr lang="de-DE" dirty="0" smtClean="0"/>
              <a:t> </a:t>
            </a:r>
            <a:r>
              <a:rPr lang="de-DE" dirty="0" err="1" smtClean="0"/>
              <a:t>velit</a:t>
            </a:r>
            <a:r>
              <a:rPr lang="de-DE" dirty="0" smtClean="0"/>
              <a:t> esse </a:t>
            </a:r>
            <a:r>
              <a:rPr lang="de-DE" dirty="0" err="1" smtClean="0"/>
              <a:t>cillum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eu</a:t>
            </a:r>
            <a:r>
              <a:rPr lang="de-DE" dirty="0" smtClean="0"/>
              <a:t> </a:t>
            </a:r>
            <a:r>
              <a:rPr lang="de-DE" dirty="0" err="1" smtClean="0"/>
              <a:t>fugiat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pariatur</a:t>
            </a:r>
            <a:r>
              <a:rPr lang="de-DE" dirty="0" smtClean="0"/>
              <a:t>. </a:t>
            </a:r>
            <a:r>
              <a:rPr lang="de-DE" dirty="0" err="1" smtClean="0"/>
              <a:t>Excepteur</a:t>
            </a:r>
            <a:r>
              <a:rPr lang="de-DE" dirty="0" smtClean="0"/>
              <a:t> </a:t>
            </a:r>
            <a:r>
              <a:rPr lang="de-DE" dirty="0" err="1" smtClean="0"/>
              <a:t>sint</a:t>
            </a:r>
            <a:r>
              <a:rPr lang="de-DE" dirty="0" smtClean="0"/>
              <a:t> </a:t>
            </a:r>
            <a:r>
              <a:rPr lang="de-DE" dirty="0" err="1" smtClean="0"/>
              <a:t>obcaecat</a:t>
            </a:r>
            <a:r>
              <a:rPr lang="de-DE" dirty="0" smtClean="0"/>
              <a:t> </a:t>
            </a:r>
            <a:r>
              <a:rPr lang="de-DE" dirty="0" err="1" smtClean="0"/>
              <a:t>cupiditat</a:t>
            </a:r>
            <a:r>
              <a:rPr lang="de-DE" dirty="0" smtClean="0"/>
              <a:t> non </a:t>
            </a:r>
            <a:r>
              <a:rPr lang="de-DE" dirty="0" err="1" smtClean="0"/>
              <a:t>proident</a:t>
            </a:r>
            <a:r>
              <a:rPr lang="de-DE" dirty="0" smtClean="0"/>
              <a:t>, </a:t>
            </a:r>
            <a:r>
              <a:rPr lang="de-DE" dirty="0" err="1" smtClean="0"/>
              <a:t>sunt</a:t>
            </a:r>
            <a:r>
              <a:rPr lang="de-DE" dirty="0" smtClean="0"/>
              <a:t> in culpa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officia</a:t>
            </a:r>
            <a:r>
              <a:rPr lang="de-DE" dirty="0" smtClean="0"/>
              <a:t> </a:t>
            </a:r>
            <a:r>
              <a:rPr lang="de-DE" dirty="0" err="1" smtClean="0"/>
              <a:t>deserunt</a:t>
            </a:r>
            <a:r>
              <a:rPr lang="de-DE" dirty="0" smtClean="0"/>
              <a:t> </a:t>
            </a:r>
            <a:r>
              <a:rPr lang="de-DE" dirty="0" err="1" smtClean="0"/>
              <a:t>mollit</a:t>
            </a:r>
            <a:r>
              <a:rPr lang="de-DE" dirty="0" smtClean="0"/>
              <a:t> </a:t>
            </a:r>
            <a:r>
              <a:rPr lang="de-DE" dirty="0" err="1" smtClean="0"/>
              <a:t>anim</a:t>
            </a:r>
            <a:r>
              <a:rPr lang="de-DE" dirty="0" smtClean="0"/>
              <a:t> </a:t>
            </a:r>
            <a:r>
              <a:rPr lang="de-DE" dirty="0" err="1" smtClean="0"/>
              <a:t>id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laborum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03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857524"/>
            <a:ext cx="8229600" cy="3917031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de-DE" dirty="0" smtClean="0"/>
              <a:t>Aufzählung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218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323528" y="1849140"/>
            <a:ext cx="4824536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436096" y="1849140"/>
            <a:ext cx="3096344" cy="338437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787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7"/>
          <p:cNvSpPr>
            <a:spLocks noGrp="1"/>
          </p:cNvSpPr>
          <p:nvPr>
            <p:ph type="chart" sz="quarter" idx="10"/>
          </p:nvPr>
        </p:nvSpPr>
        <p:spPr>
          <a:xfrm>
            <a:off x="323528" y="1849140"/>
            <a:ext cx="4753272" cy="374441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5292080" y="1849140"/>
            <a:ext cx="3528392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889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611560" y="1857648"/>
            <a:ext cx="7920880" cy="3600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15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045DABC-E2C3-4B2C-842A-CC07C89AB8CE}" type="datetime1">
              <a:rPr lang="de-DE" sz="1800" b="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16.06.2015</a:t>
            </a:fld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5C11E00-1145-4DE8-8E4B-89131ED300B7}" type="slidenum">
              <a:rPr lang="de-DE" sz="1800" b="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725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44824"/>
            <a:ext cx="8229600" cy="38884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consectetur</a:t>
            </a:r>
            <a:r>
              <a:rPr lang="de-DE" dirty="0" smtClean="0"/>
              <a:t> </a:t>
            </a:r>
            <a:r>
              <a:rPr lang="de-DE" dirty="0" err="1" smtClean="0"/>
              <a:t>adipisici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eiusmod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</a:t>
            </a:r>
            <a:r>
              <a:rPr lang="de-DE" dirty="0" smtClean="0"/>
              <a:t>.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veniam</a:t>
            </a:r>
            <a:r>
              <a:rPr lang="de-DE" dirty="0" smtClean="0"/>
              <a:t>,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r>
              <a:rPr lang="de-DE" dirty="0" err="1" smtClean="0"/>
              <a:t>exercitation</a:t>
            </a:r>
            <a:r>
              <a:rPr lang="de-DE" dirty="0" smtClean="0"/>
              <a:t> </a:t>
            </a:r>
            <a:r>
              <a:rPr lang="de-DE" dirty="0" err="1" smtClean="0"/>
              <a:t>ullamco</a:t>
            </a:r>
            <a:r>
              <a:rPr lang="de-DE" dirty="0" smtClean="0"/>
              <a:t> </a:t>
            </a:r>
            <a:r>
              <a:rPr lang="de-DE" dirty="0" err="1" smtClean="0"/>
              <a:t>laboris</a:t>
            </a:r>
            <a:r>
              <a:rPr lang="de-DE" dirty="0" smtClean="0"/>
              <a:t> </a:t>
            </a:r>
            <a:r>
              <a:rPr lang="de-DE" dirty="0" err="1" smtClean="0"/>
              <a:t>nisi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aliquid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commodi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.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aute</a:t>
            </a:r>
            <a:r>
              <a:rPr lang="de-DE" dirty="0" smtClean="0"/>
              <a:t> </a:t>
            </a:r>
            <a:r>
              <a:rPr lang="de-DE" dirty="0" err="1" smtClean="0"/>
              <a:t>iure</a:t>
            </a:r>
            <a:r>
              <a:rPr lang="de-DE" dirty="0" smtClean="0"/>
              <a:t> </a:t>
            </a:r>
            <a:r>
              <a:rPr lang="de-DE" dirty="0" err="1" smtClean="0"/>
              <a:t>reprehenderit</a:t>
            </a:r>
            <a:r>
              <a:rPr lang="de-DE" dirty="0" smtClean="0"/>
              <a:t> in </a:t>
            </a:r>
            <a:r>
              <a:rPr lang="de-DE" dirty="0" err="1" smtClean="0"/>
              <a:t>voluptate</a:t>
            </a:r>
            <a:r>
              <a:rPr lang="de-DE" dirty="0" smtClean="0"/>
              <a:t> </a:t>
            </a:r>
            <a:r>
              <a:rPr lang="de-DE" dirty="0" err="1" smtClean="0"/>
              <a:t>velit</a:t>
            </a:r>
            <a:r>
              <a:rPr lang="de-DE" dirty="0" smtClean="0"/>
              <a:t> esse </a:t>
            </a:r>
            <a:r>
              <a:rPr lang="de-DE" dirty="0" err="1" smtClean="0"/>
              <a:t>cillum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eu</a:t>
            </a:r>
            <a:r>
              <a:rPr lang="de-DE" dirty="0" smtClean="0"/>
              <a:t> </a:t>
            </a:r>
            <a:r>
              <a:rPr lang="de-DE" dirty="0" err="1" smtClean="0"/>
              <a:t>fugiat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pariatur</a:t>
            </a:r>
            <a:r>
              <a:rPr lang="de-DE" dirty="0" smtClean="0"/>
              <a:t>. </a:t>
            </a:r>
            <a:r>
              <a:rPr lang="de-DE" dirty="0" err="1" smtClean="0"/>
              <a:t>Excepteur</a:t>
            </a:r>
            <a:r>
              <a:rPr lang="de-DE" dirty="0" smtClean="0"/>
              <a:t> </a:t>
            </a:r>
            <a:r>
              <a:rPr lang="de-DE" dirty="0" err="1" smtClean="0"/>
              <a:t>sint</a:t>
            </a:r>
            <a:r>
              <a:rPr lang="de-DE" dirty="0" smtClean="0"/>
              <a:t> </a:t>
            </a:r>
            <a:r>
              <a:rPr lang="de-DE" dirty="0" err="1" smtClean="0"/>
              <a:t>obcaecat</a:t>
            </a:r>
            <a:r>
              <a:rPr lang="de-DE" dirty="0" smtClean="0"/>
              <a:t> </a:t>
            </a:r>
            <a:r>
              <a:rPr lang="de-DE" dirty="0" err="1" smtClean="0"/>
              <a:t>cupiditat</a:t>
            </a:r>
            <a:r>
              <a:rPr lang="de-DE" dirty="0" smtClean="0"/>
              <a:t> non </a:t>
            </a:r>
            <a:r>
              <a:rPr lang="de-DE" dirty="0" err="1" smtClean="0"/>
              <a:t>proident</a:t>
            </a:r>
            <a:r>
              <a:rPr lang="de-DE" dirty="0" smtClean="0"/>
              <a:t>, </a:t>
            </a:r>
            <a:r>
              <a:rPr lang="de-DE" dirty="0" err="1" smtClean="0"/>
              <a:t>sunt</a:t>
            </a:r>
            <a:r>
              <a:rPr lang="de-DE" dirty="0" smtClean="0"/>
              <a:t> in culpa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officia</a:t>
            </a:r>
            <a:r>
              <a:rPr lang="de-DE" dirty="0" smtClean="0"/>
              <a:t> </a:t>
            </a:r>
            <a:r>
              <a:rPr lang="de-DE" dirty="0" err="1" smtClean="0"/>
              <a:t>deserunt</a:t>
            </a:r>
            <a:r>
              <a:rPr lang="de-DE" dirty="0" smtClean="0"/>
              <a:t> </a:t>
            </a:r>
            <a:r>
              <a:rPr lang="de-DE" dirty="0" err="1" smtClean="0"/>
              <a:t>mollit</a:t>
            </a:r>
            <a:r>
              <a:rPr lang="de-DE" dirty="0" smtClean="0"/>
              <a:t> </a:t>
            </a:r>
            <a:r>
              <a:rPr lang="de-DE" dirty="0" err="1" smtClean="0"/>
              <a:t>anim</a:t>
            </a:r>
            <a:r>
              <a:rPr lang="de-DE" dirty="0" smtClean="0"/>
              <a:t> </a:t>
            </a:r>
            <a:r>
              <a:rPr lang="de-DE" dirty="0" err="1" smtClean="0"/>
              <a:t>id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laborum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39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857524"/>
            <a:ext cx="8229600" cy="3917031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de-DE" dirty="0" smtClean="0"/>
              <a:t>Aufzählung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75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323528" y="1849140"/>
            <a:ext cx="4824536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436096" y="1849140"/>
            <a:ext cx="3096344" cy="338437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05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7"/>
          <p:cNvSpPr>
            <a:spLocks noGrp="1"/>
          </p:cNvSpPr>
          <p:nvPr>
            <p:ph type="chart" sz="quarter" idx="10"/>
          </p:nvPr>
        </p:nvSpPr>
        <p:spPr>
          <a:xfrm>
            <a:off x="323528" y="1849140"/>
            <a:ext cx="4753272" cy="374441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5292080" y="1849140"/>
            <a:ext cx="3528392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26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16.06.2015</a:t>
            </a:fld>
            <a:endParaRPr lang="de-DE" noProof="0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1914258"/>
            <a:ext cx="5938991" cy="4288411"/>
          </a:xfrm>
        </p:spPr>
        <p:txBody>
          <a:bodyPr/>
          <a:lstStyle>
            <a:lvl1pPr marL="36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8F2E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 baseline="0"/>
            </a:lvl1pPr>
            <a:lvl2pPr marL="72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9CBE45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/>
            </a:lvl2pPr>
            <a:lvl3pPr marL="108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/>
            </a:lvl3pPr>
            <a:lvl4pPr marL="144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D2CDC8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87926" y="1149410"/>
            <a:ext cx="7776000" cy="617928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611560" y="1857648"/>
            <a:ext cx="7920880" cy="3600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09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045DABC-E2C3-4B2C-842A-CC07C89AB8CE}" type="datetime1">
              <a:rPr lang="de-DE" sz="1800" b="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16.06.2015</a:t>
            </a:fld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5C11E00-1145-4DE8-8E4B-89131ED300B7}" type="slidenum">
              <a:rPr lang="de-DE" sz="1800" b="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88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16.06.2015</a:t>
            </a:fld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1914258"/>
            <a:ext cx="3759813" cy="4288411"/>
          </a:xfrm>
        </p:spPr>
        <p:txBody>
          <a:bodyPr/>
          <a:lstStyle>
            <a:lvl1pPr marL="36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8F2E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 baseline="0"/>
            </a:lvl1pPr>
            <a:lvl2pPr marL="72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9CBE45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/>
            </a:lvl2pPr>
            <a:lvl3pPr marL="108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/>
            </a:lvl3pPr>
            <a:lvl4pPr marL="144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D2CDC8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87926" y="1149410"/>
            <a:ext cx="7776000" cy="617928"/>
          </a:xfrm>
        </p:spPr>
        <p:txBody>
          <a:bodyPr/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90646" y="1912830"/>
            <a:ext cx="3759813" cy="4288411"/>
          </a:xfrm>
        </p:spPr>
        <p:txBody>
          <a:bodyPr/>
          <a:lstStyle>
            <a:lvl1pPr marL="36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8F2E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 baseline="0"/>
            </a:lvl1pPr>
            <a:lvl2pPr marL="72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9CBE45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/>
            </a:lvl2pPr>
            <a:lvl3pPr marL="108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/>
            </a:lvl3pPr>
            <a:lvl4pPr marL="1440000" marR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D2CDC8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>
                <a:tab pos="2190750" algn="l"/>
              </a:tabLst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16.06.2015</a:t>
            </a:fld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16.06.2015</a:t>
            </a:fld>
            <a:endParaRPr lang="de-DE" dirty="0"/>
          </a:p>
        </p:txBody>
      </p:sp>
      <p:sp>
        <p:nvSpPr>
          <p:cNvPr id="9" name="Titel 9"/>
          <p:cNvSpPr txBox="1">
            <a:spLocks/>
          </p:cNvSpPr>
          <p:nvPr userDrawn="1"/>
        </p:nvSpPr>
        <p:spPr bwMode="auto">
          <a:xfrm>
            <a:off x="1040400" y="1993726"/>
            <a:ext cx="70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0" cap="none" spc="0" normalizeH="0" baseline="0" noProof="0" dirty="0">
              <a:ln>
                <a:noFill/>
              </a:ln>
              <a:solidFill>
                <a:srgbClr val="6E645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Untertitel 10"/>
          <p:cNvSpPr>
            <a:spLocks noGrp="1"/>
          </p:cNvSpPr>
          <p:nvPr>
            <p:ph type="subTitle" sz="quarter" idx="1" hasCustomPrompt="1"/>
          </p:nvPr>
        </p:nvSpPr>
        <p:spPr>
          <a:xfrm>
            <a:off x="1152525" y="4561854"/>
            <a:ext cx="7034400" cy="1070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ym typeface="Wingdings" panose="05000000000000000000" pitchFamily="2" charset="2"/>
              </a:defRPr>
            </a:lvl1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11" name="Titel 9"/>
          <p:cNvSpPr>
            <a:spLocks noGrp="1"/>
          </p:cNvSpPr>
          <p:nvPr>
            <p:ph type="ctrTitle" sz="quarter"/>
          </p:nvPr>
        </p:nvSpPr>
        <p:spPr>
          <a:xfrm>
            <a:off x="1082422" y="3252688"/>
            <a:ext cx="7034400" cy="1039091"/>
          </a:xfrm>
          <a:prstGeom prst="rect">
            <a:avLst/>
          </a:prstGeom>
        </p:spPr>
        <p:txBody>
          <a:bodyPr/>
          <a:lstStyle>
            <a:lvl1pPr algn="ctr">
              <a:defRPr lang="de-DE" sz="3600" b="1" dirty="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91" y="1080306"/>
            <a:ext cx="6850065" cy="1568149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1864"/>
          <a:stretch/>
        </p:blipFill>
        <p:spPr bwMode="auto">
          <a:xfrm>
            <a:off x="2208591" y="409119"/>
            <a:ext cx="693540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1" y="690958"/>
            <a:ext cx="1949360" cy="13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28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16.06.2015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25809" y="1751258"/>
            <a:ext cx="5679407" cy="875087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63636"/>
                </a:solidFill>
              </a:defRPr>
            </a:lvl1pPr>
          </a:lstStyle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4352545"/>
            <a:ext cx="4146185" cy="1965533"/>
          </a:xfrm>
          <a:prstGeom prst="rect">
            <a:avLst/>
          </a:prstGeom>
        </p:spPr>
        <p:txBody>
          <a:bodyPr/>
          <a:lstStyle>
            <a:lvl1pPr marL="360000" indent="-36000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None/>
              <a:tabLst>
                <a:tab pos="2190750" algn="l"/>
              </a:tabLst>
              <a:defRPr lang="de-DE" sz="1800" b="1" dirty="0">
                <a:solidFill>
                  <a:srgbClr val="36363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buNone/>
            </a:pPr>
            <a:r>
              <a:rPr lang="de-DE" b="1" dirty="0">
                <a:latin typeface="Arial" pitchFamily="34" charset="0"/>
                <a:cs typeface="Arial" pitchFamily="34" charset="0"/>
              </a:rPr>
              <a:t>ELD </a:t>
            </a:r>
            <a:r>
              <a:rPr lang="de-DE" b="1" dirty="0" err="1">
                <a:latin typeface="Arial" pitchFamily="34" charset="0"/>
                <a:cs typeface="Arial" pitchFamily="34" charset="0"/>
              </a:rPr>
              <a:t>Secretariat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de-DE" b="1" dirty="0">
                <a:latin typeface="Arial" pitchFamily="34" charset="0"/>
                <a:cs typeface="Arial" pitchFamily="34" charset="0"/>
              </a:rPr>
              <a:t>Mark Schauer</a:t>
            </a:r>
          </a:p>
          <a:p>
            <a:pPr>
              <a:spcBef>
                <a:spcPts val="0"/>
              </a:spcBef>
              <a:buNone/>
            </a:pPr>
            <a:r>
              <a:rPr lang="de-DE" b="1" dirty="0">
                <a:latin typeface="Arial" pitchFamily="34" charset="0"/>
                <a:cs typeface="Arial" pitchFamily="34" charset="0"/>
              </a:rPr>
              <a:t>E-Mail: </a:t>
            </a:r>
            <a:r>
              <a:rPr lang="de-DE" b="1" dirty="0">
                <a:latin typeface="Arial" pitchFamily="34" charset="0"/>
                <a:cs typeface="Arial" pitchFamily="34" charset="0"/>
                <a:hlinkClick r:id="rId2"/>
              </a:rPr>
              <a:t>Mark.Schauer@giz.de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de-DE" b="1" dirty="0">
                <a:latin typeface="Arial" pitchFamily="34" charset="0"/>
                <a:cs typeface="Arial" pitchFamily="34" charset="0"/>
              </a:rPr>
              <a:t>www.eld-initiative.org</a:t>
            </a:r>
          </a:p>
          <a:p>
            <a:pPr>
              <a:spcBef>
                <a:spcPts val="0"/>
              </a:spcBef>
              <a:buNone/>
            </a:pPr>
            <a:r>
              <a:rPr lang="de-DE" b="1" dirty="0">
                <a:latin typeface="Arial" pitchFamily="34" charset="0"/>
                <a:cs typeface="Arial" pitchFamily="34" charset="0"/>
              </a:rPr>
              <a:t>T + 49 228 24934-400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06" y="2816357"/>
            <a:ext cx="6229073" cy="153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15" y="726514"/>
            <a:ext cx="6818676" cy="58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843242"/>
            <a:ext cx="1645321" cy="115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1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44824"/>
            <a:ext cx="8229600" cy="38884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consectetur</a:t>
            </a:r>
            <a:r>
              <a:rPr lang="de-DE" dirty="0" smtClean="0"/>
              <a:t> </a:t>
            </a:r>
            <a:r>
              <a:rPr lang="de-DE" dirty="0" err="1" smtClean="0"/>
              <a:t>adipisici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eiusmod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</a:t>
            </a:r>
            <a:r>
              <a:rPr lang="de-DE" dirty="0" smtClean="0"/>
              <a:t>.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veniam</a:t>
            </a:r>
            <a:r>
              <a:rPr lang="de-DE" dirty="0" smtClean="0"/>
              <a:t>,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r>
              <a:rPr lang="de-DE" dirty="0" err="1" smtClean="0"/>
              <a:t>exercitation</a:t>
            </a:r>
            <a:r>
              <a:rPr lang="de-DE" dirty="0" smtClean="0"/>
              <a:t> </a:t>
            </a:r>
            <a:r>
              <a:rPr lang="de-DE" dirty="0" err="1" smtClean="0"/>
              <a:t>ullamco</a:t>
            </a:r>
            <a:r>
              <a:rPr lang="de-DE" dirty="0" smtClean="0"/>
              <a:t> </a:t>
            </a:r>
            <a:r>
              <a:rPr lang="de-DE" dirty="0" err="1" smtClean="0"/>
              <a:t>laboris</a:t>
            </a:r>
            <a:r>
              <a:rPr lang="de-DE" dirty="0" smtClean="0"/>
              <a:t> </a:t>
            </a:r>
            <a:r>
              <a:rPr lang="de-DE" dirty="0" err="1" smtClean="0"/>
              <a:t>nisi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aliquid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commodi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.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aute</a:t>
            </a:r>
            <a:r>
              <a:rPr lang="de-DE" dirty="0" smtClean="0"/>
              <a:t> </a:t>
            </a:r>
            <a:r>
              <a:rPr lang="de-DE" dirty="0" err="1" smtClean="0"/>
              <a:t>iure</a:t>
            </a:r>
            <a:r>
              <a:rPr lang="de-DE" dirty="0" smtClean="0"/>
              <a:t> </a:t>
            </a:r>
            <a:r>
              <a:rPr lang="de-DE" dirty="0" err="1" smtClean="0"/>
              <a:t>reprehenderit</a:t>
            </a:r>
            <a:r>
              <a:rPr lang="de-DE" dirty="0" smtClean="0"/>
              <a:t> in </a:t>
            </a:r>
            <a:r>
              <a:rPr lang="de-DE" dirty="0" err="1" smtClean="0"/>
              <a:t>voluptate</a:t>
            </a:r>
            <a:r>
              <a:rPr lang="de-DE" dirty="0" smtClean="0"/>
              <a:t> </a:t>
            </a:r>
            <a:r>
              <a:rPr lang="de-DE" dirty="0" err="1" smtClean="0"/>
              <a:t>velit</a:t>
            </a:r>
            <a:r>
              <a:rPr lang="de-DE" dirty="0" smtClean="0"/>
              <a:t> esse </a:t>
            </a:r>
            <a:r>
              <a:rPr lang="de-DE" dirty="0" err="1" smtClean="0"/>
              <a:t>cillum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eu</a:t>
            </a:r>
            <a:r>
              <a:rPr lang="de-DE" dirty="0" smtClean="0"/>
              <a:t> </a:t>
            </a:r>
            <a:r>
              <a:rPr lang="de-DE" dirty="0" err="1" smtClean="0"/>
              <a:t>fugiat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pariatur</a:t>
            </a:r>
            <a:r>
              <a:rPr lang="de-DE" dirty="0" smtClean="0"/>
              <a:t>. </a:t>
            </a:r>
            <a:r>
              <a:rPr lang="de-DE" dirty="0" err="1" smtClean="0"/>
              <a:t>Excepteur</a:t>
            </a:r>
            <a:r>
              <a:rPr lang="de-DE" dirty="0" smtClean="0"/>
              <a:t> </a:t>
            </a:r>
            <a:r>
              <a:rPr lang="de-DE" dirty="0" err="1" smtClean="0"/>
              <a:t>sint</a:t>
            </a:r>
            <a:r>
              <a:rPr lang="de-DE" dirty="0" smtClean="0"/>
              <a:t> </a:t>
            </a:r>
            <a:r>
              <a:rPr lang="de-DE" dirty="0" err="1" smtClean="0"/>
              <a:t>obcaecat</a:t>
            </a:r>
            <a:r>
              <a:rPr lang="de-DE" dirty="0" smtClean="0"/>
              <a:t> </a:t>
            </a:r>
            <a:r>
              <a:rPr lang="de-DE" dirty="0" err="1" smtClean="0"/>
              <a:t>cupiditat</a:t>
            </a:r>
            <a:r>
              <a:rPr lang="de-DE" dirty="0" smtClean="0"/>
              <a:t> non </a:t>
            </a:r>
            <a:r>
              <a:rPr lang="de-DE" dirty="0" err="1" smtClean="0"/>
              <a:t>proident</a:t>
            </a:r>
            <a:r>
              <a:rPr lang="de-DE" dirty="0" smtClean="0"/>
              <a:t>, </a:t>
            </a:r>
            <a:r>
              <a:rPr lang="de-DE" dirty="0" err="1" smtClean="0"/>
              <a:t>sunt</a:t>
            </a:r>
            <a:r>
              <a:rPr lang="de-DE" dirty="0" smtClean="0"/>
              <a:t> in culpa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officia</a:t>
            </a:r>
            <a:r>
              <a:rPr lang="de-DE" dirty="0" smtClean="0"/>
              <a:t> </a:t>
            </a:r>
            <a:r>
              <a:rPr lang="de-DE" dirty="0" err="1" smtClean="0"/>
              <a:t>deserunt</a:t>
            </a:r>
            <a:r>
              <a:rPr lang="de-DE" dirty="0" smtClean="0"/>
              <a:t> </a:t>
            </a:r>
            <a:r>
              <a:rPr lang="de-DE" dirty="0" err="1" smtClean="0"/>
              <a:t>mollit</a:t>
            </a:r>
            <a:r>
              <a:rPr lang="de-DE" dirty="0" smtClean="0"/>
              <a:t> </a:t>
            </a:r>
            <a:r>
              <a:rPr lang="de-DE" dirty="0" err="1" smtClean="0"/>
              <a:t>anim</a:t>
            </a:r>
            <a:r>
              <a:rPr lang="de-DE" dirty="0" smtClean="0"/>
              <a:t> </a:t>
            </a:r>
            <a:r>
              <a:rPr lang="de-DE" dirty="0" err="1" smtClean="0"/>
              <a:t>id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laborum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48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857524"/>
            <a:ext cx="8229600" cy="3917031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de-DE" dirty="0" smtClean="0"/>
              <a:t>Aufzählung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77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7926" y="114941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hinzufügen</a:t>
            </a:r>
            <a:endParaRPr lang="en-GB" noProof="0" dirty="0" smtClean="0"/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1897166"/>
            <a:ext cx="7776000" cy="436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338" y="6435880"/>
            <a:ext cx="7309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noProof="0" smtClean="0"/>
              <a:pPr/>
              <a:t>16.06.2015</a:t>
            </a:fld>
            <a:endParaRPr lang="de-DE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08" y="149552"/>
            <a:ext cx="1428153" cy="9998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/>
          <a:stretch/>
        </p:blipFill>
        <p:spPr bwMode="auto">
          <a:xfrm>
            <a:off x="0" y="0"/>
            <a:ext cx="745670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112376" y="6471349"/>
            <a:ext cx="4635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27115CA-E6A4-425F-BB4F-A64D48743A27}" type="slidenum">
              <a:rPr lang="de-DE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0" r:id="rId4"/>
    <p:sldLayoutId id="2147483711" r:id="rId5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chemeClr val="accent2"/>
        </a:buClr>
        <a:buFont typeface="Wingdings" panose="05000000000000000000" pitchFamily="2" charset="2"/>
        <a:buChar char="§"/>
        <a:tabLst>
          <a:tab pos="2190750" algn="l"/>
        </a:tabLst>
        <a:defRPr sz="18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tabLst>
          <a:tab pos="2190750" algn="l"/>
        </a:tabLst>
        <a:defRPr sz="1800">
          <a:solidFill>
            <a:schemeClr val="bg2">
              <a:lumMod val="25000"/>
            </a:schemeClr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§"/>
        <a:tabLst>
          <a:tab pos="2190750" algn="l"/>
        </a:tabLst>
        <a:defRPr sz="1800">
          <a:solidFill>
            <a:schemeClr val="bg2">
              <a:lumMod val="25000"/>
            </a:schemeClr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chemeClr val="bg2">
            <a:lumMod val="75000"/>
          </a:schemeClr>
        </a:buClr>
        <a:buFont typeface="Wingdings" panose="05000000000000000000" pitchFamily="2" charset="2"/>
        <a:buChar char="§"/>
        <a:tabLst>
          <a:tab pos="2190750" algn="l"/>
        </a:tabLst>
        <a:defRPr sz="1800" baseline="0">
          <a:solidFill>
            <a:schemeClr val="bg2">
              <a:lumMod val="25000"/>
            </a:schemeClr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dirty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smtClean="0"/>
              <a:pPr/>
              <a:t>16.06.2015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6020972"/>
            <a:ext cx="4352544" cy="83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8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/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" b="7162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179512" y="6453336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73301A-981A-4808-93A8-5841A2F255CF}" type="slidenum">
              <a:rPr lang="en-US" sz="900" b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9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	</a:t>
            </a:r>
            <a:fld id="{9A683117-C2CA-4A56-A775-BE6B5E536275}" type="datetime1">
              <a:rPr lang="en-US" sz="900" b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6/16/2015</a:t>
            </a:fld>
            <a:r>
              <a:rPr lang="en-US" sz="9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de-DE" sz="9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3851920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8418"/>
            <a:ext cx="9180512" cy="131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 userDrawn="1"/>
        </p:nvSpPr>
        <p:spPr>
          <a:xfrm>
            <a:off x="1501564" y="3717032"/>
            <a:ext cx="6840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600" b="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2935300" y="549582"/>
            <a:ext cx="6208700" cy="994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2993988" y="713753"/>
            <a:ext cx="644420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Economics of Land Degradation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global initiative for sustainable land management </a:t>
            </a:r>
            <a:endParaRPr lang="de-DE" sz="16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3347864" cy="4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/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" b="7162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179512" y="6453336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73301A-981A-4808-93A8-5841A2F255CF}" type="slidenum">
              <a:rPr lang="en-US" sz="900" b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9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	</a:t>
            </a:r>
            <a:fld id="{9A683117-C2CA-4A56-A775-BE6B5E536275}" type="datetime1">
              <a:rPr lang="en-US" sz="900" b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6/16/2015</a:t>
            </a:fld>
            <a:r>
              <a:rPr lang="en-US" sz="9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de-DE" sz="9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3851920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8418"/>
            <a:ext cx="9180512" cy="131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 userDrawn="1"/>
        </p:nvSpPr>
        <p:spPr>
          <a:xfrm>
            <a:off x="1501564" y="3717032"/>
            <a:ext cx="6840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600" b="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2935300" y="549582"/>
            <a:ext cx="6208700" cy="994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2993988" y="713753"/>
            <a:ext cx="644420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Economics of Land Degradation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global initiative for sustainable land management </a:t>
            </a:r>
            <a:endParaRPr lang="de-DE" sz="16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3347864" cy="4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39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" b="7162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512" y="6453336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73301A-981A-4808-93A8-5841A2F255CF}" type="slidenum">
              <a:rPr lang="en-US" sz="900" b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9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	</a:t>
            </a:r>
            <a:fld id="{9A683117-C2CA-4A56-A775-BE6B5E536275}" type="datetime1">
              <a:rPr lang="en-US" sz="900" b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6/16/2015</a:t>
            </a:fld>
            <a:r>
              <a:rPr lang="en-US" sz="9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de-DE" sz="9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51920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8418"/>
            <a:ext cx="9180512" cy="131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501564" y="3717032"/>
            <a:ext cx="6840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600" b="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935300" y="549582"/>
            <a:ext cx="6208700" cy="994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93988" y="713753"/>
            <a:ext cx="644420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Economics of Land Degradation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global initiative for sustainable land management </a:t>
            </a:r>
            <a:endParaRPr lang="de-DE" sz="16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3347864" cy="4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7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" b="7162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512" y="6453336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73301A-981A-4808-93A8-5841A2F255CF}" type="slidenum">
              <a:rPr lang="en-US" sz="900" b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9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	</a:t>
            </a:r>
            <a:fld id="{9A683117-C2CA-4A56-A775-BE6B5E536275}" type="datetime1">
              <a:rPr lang="en-US" sz="900" b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6/16/2015</a:t>
            </a:fld>
            <a:r>
              <a:rPr lang="en-US" sz="9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de-DE" sz="9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51920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8418"/>
            <a:ext cx="9180512" cy="131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501564" y="3717032"/>
            <a:ext cx="6840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600" b="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935300" y="549582"/>
            <a:ext cx="6208700" cy="994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93988" y="713753"/>
            <a:ext cx="644420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Economics of Land Degradation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global initiative for sustainable land management </a:t>
            </a:r>
            <a:endParaRPr lang="de-DE" sz="16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3347864" cy="4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0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omments" Target="../comments/comment3.xml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16.06.2015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47165" y="3337256"/>
            <a:ext cx="8619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323232"/>
                </a:solidFill>
                <a:latin typeface="Helvetica" pitchFamily="34" charset="0"/>
              </a:rPr>
              <a:t>Реализация инициативы </a:t>
            </a:r>
            <a:endParaRPr lang="en-US" sz="2800" dirty="0" smtClean="0">
              <a:solidFill>
                <a:srgbClr val="323232"/>
              </a:solidFill>
              <a:latin typeface="Helvetica" pitchFamily="34" charset="0"/>
            </a:endParaRPr>
          </a:p>
          <a:p>
            <a:pPr algn="ctr"/>
            <a:r>
              <a:rPr lang="ru-RU" sz="2800" dirty="0" smtClean="0">
                <a:solidFill>
                  <a:srgbClr val="323232"/>
                </a:solidFill>
                <a:latin typeface="Helvetica" pitchFamily="34" charset="0"/>
              </a:rPr>
              <a:t>«</a:t>
            </a:r>
            <a:r>
              <a:rPr lang="ru-RU" sz="2800" dirty="0">
                <a:solidFill>
                  <a:srgbClr val="323232"/>
                </a:solidFill>
                <a:latin typeface="Helvetica" pitchFamily="34" charset="0"/>
              </a:rPr>
              <a:t>Экономика деградации земель</a:t>
            </a:r>
            <a:r>
              <a:rPr lang="ru-RU" sz="2800" dirty="0" smtClean="0">
                <a:solidFill>
                  <a:srgbClr val="323232"/>
                </a:solidFill>
                <a:latin typeface="Helvetica" pitchFamily="34" charset="0"/>
              </a:rPr>
              <a:t>»</a:t>
            </a:r>
            <a:endParaRPr lang="en-US" sz="2800" dirty="0" smtClean="0">
              <a:solidFill>
                <a:srgbClr val="323232"/>
              </a:solidFill>
              <a:latin typeface="Helvetica" pitchFamily="34" charset="0"/>
            </a:endParaRPr>
          </a:p>
          <a:p>
            <a:pPr algn="ctr"/>
            <a:r>
              <a:rPr lang="ru-RU" sz="2800" dirty="0" smtClean="0">
                <a:solidFill>
                  <a:srgbClr val="323232"/>
                </a:solidFill>
                <a:latin typeface="Helvetica" pitchFamily="34" charset="0"/>
              </a:rPr>
              <a:t>в Центральной Азии</a:t>
            </a:r>
            <a:endParaRPr lang="en-US" sz="2800" dirty="0">
              <a:solidFill>
                <a:srgbClr val="323232"/>
              </a:solidFill>
              <a:latin typeface="Helvetic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57984" y="4974711"/>
            <a:ext cx="4815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>
                <a:solidFill>
                  <a:schemeClr val="tx1"/>
                </a:solidFill>
              </a:rPr>
              <a:t>Олег</a:t>
            </a:r>
            <a:r>
              <a:rPr lang="en-US" sz="2000" b="0" dirty="0">
                <a:solidFill>
                  <a:schemeClr val="tx1"/>
                </a:solidFill>
              </a:rPr>
              <a:t> Гучгельдыев, </a:t>
            </a:r>
            <a:endParaRPr lang="ru-RU" sz="20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0" dirty="0" err="1" smtClean="0">
                <a:solidFill>
                  <a:schemeClr val="tx1"/>
                </a:solidFill>
              </a:rPr>
              <a:t>Региональный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координатор</a:t>
            </a:r>
            <a:r>
              <a:rPr lang="en-US" sz="2000" b="0" dirty="0">
                <a:solidFill>
                  <a:schemeClr val="tx1"/>
                </a:solidFill>
              </a:rPr>
              <a:t> в </a:t>
            </a:r>
            <a:r>
              <a:rPr lang="en-US" sz="2000" b="0" dirty="0" err="1">
                <a:solidFill>
                  <a:schemeClr val="tx1"/>
                </a:solidFill>
              </a:rPr>
              <a:t>Центральной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Азии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endParaRPr lang="ru-RU" sz="20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ELD Central Asia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39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16.06.2015</a:t>
            </a:fld>
            <a:endParaRPr lang="de-DE" noProof="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" y="1504708"/>
            <a:ext cx="2289174" cy="619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Начались исследования на участках: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Определены объем исследований и необходимая информация</a:t>
            </a:r>
          </a:p>
          <a:p>
            <a:pPr>
              <a:buFontTx/>
              <a:buChar char="-"/>
            </a:pPr>
            <a:r>
              <a:rPr lang="ru-RU" dirty="0" smtClean="0"/>
              <a:t>Подготовлено описание участков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media-2.web.britannica.com/eb-media/40/7240-004-2F862B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504708"/>
            <a:ext cx="6854825" cy="53532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2289174" y="6459498"/>
            <a:ext cx="321627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http://media-2.web.britannica.com/eb-media/40/7240-004-2F862B56.jpg</a:t>
            </a:r>
          </a:p>
        </p:txBody>
      </p:sp>
      <p:sp>
        <p:nvSpPr>
          <p:cNvPr id="9" name="7-конечная звезда 8"/>
          <p:cNvSpPr/>
          <p:nvPr/>
        </p:nvSpPr>
        <p:spPr bwMode="auto">
          <a:xfrm>
            <a:off x="7100557" y="3864775"/>
            <a:ext cx="180975" cy="166748"/>
          </a:xfrm>
          <a:prstGeom prst="star7">
            <a:avLst/>
          </a:prstGeom>
          <a:solidFill>
            <a:srgbClr val="BDE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1" name="7-конечная звезда 10"/>
          <p:cNvSpPr/>
          <p:nvPr/>
        </p:nvSpPr>
        <p:spPr bwMode="auto">
          <a:xfrm>
            <a:off x="7162469" y="4936858"/>
            <a:ext cx="180975" cy="166748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2" name="7-конечная звезда 11"/>
          <p:cNvSpPr/>
          <p:nvPr/>
        </p:nvSpPr>
        <p:spPr bwMode="auto">
          <a:xfrm>
            <a:off x="6939682" y="4734967"/>
            <a:ext cx="180975" cy="166748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3" name="7-конечная звезда 12"/>
          <p:cNvSpPr/>
          <p:nvPr/>
        </p:nvSpPr>
        <p:spPr bwMode="auto">
          <a:xfrm>
            <a:off x="7369683" y="4651593"/>
            <a:ext cx="180975" cy="166748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7" name="7-конечная звезда 16"/>
          <p:cNvSpPr/>
          <p:nvPr/>
        </p:nvSpPr>
        <p:spPr bwMode="auto">
          <a:xfrm>
            <a:off x="6400978" y="5667686"/>
            <a:ext cx="180975" cy="16674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7-конечная звезда 17"/>
          <p:cNvSpPr/>
          <p:nvPr/>
        </p:nvSpPr>
        <p:spPr bwMode="auto">
          <a:xfrm>
            <a:off x="5434661" y="5273887"/>
            <a:ext cx="180975" cy="166748"/>
          </a:xfrm>
          <a:prstGeom prst="star7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9" name="7-конечная звезда 18"/>
          <p:cNvSpPr/>
          <p:nvPr/>
        </p:nvSpPr>
        <p:spPr bwMode="auto">
          <a:xfrm>
            <a:off x="3434138" y="5500938"/>
            <a:ext cx="180975" cy="166748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0" name="7-конечная звезда 19"/>
          <p:cNvSpPr/>
          <p:nvPr/>
        </p:nvSpPr>
        <p:spPr bwMode="auto">
          <a:xfrm>
            <a:off x="3611926" y="5103606"/>
            <a:ext cx="180975" cy="166748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1" name="7-конечная звезда 20"/>
          <p:cNvSpPr/>
          <p:nvPr/>
        </p:nvSpPr>
        <p:spPr bwMode="auto">
          <a:xfrm>
            <a:off x="4228712" y="5280281"/>
            <a:ext cx="180975" cy="166748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615113" y="4734967"/>
            <a:ext cx="177788" cy="28526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3434138" y="5155370"/>
            <a:ext cx="177788" cy="28526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4231899" y="4936858"/>
            <a:ext cx="177788" cy="28526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>
            <a:off x="5434661" y="4971855"/>
            <a:ext cx="177788" cy="28526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>
            <a:off x="6384769" y="5304396"/>
            <a:ext cx="177788" cy="28526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>
            <a:off x="6922769" y="4427162"/>
            <a:ext cx="177788" cy="28526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8" name="Стрелка вниз 27"/>
          <p:cNvSpPr/>
          <p:nvPr/>
        </p:nvSpPr>
        <p:spPr bwMode="auto">
          <a:xfrm>
            <a:off x="7166380" y="4651593"/>
            <a:ext cx="177788" cy="28526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9" name="Стрелка вниз 28"/>
          <p:cNvSpPr/>
          <p:nvPr/>
        </p:nvSpPr>
        <p:spPr bwMode="auto">
          <a:xfrm>
            <a:off x="7374602" y="4284529"/>
            <a:ext cx="177788" cy="28526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0" name="Стрелка вниз 29"/>
          <p:cNvSpPr/>
          <p:nvPr/>
        </p:nvSpPr>
        <p:spPr bwMode="auto">
          <a:xfrm>
            <a:off x="7091996" y="3566131"/>
            <a:ext cx="177788" cy="28526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1" name="Заголовок 2"/>
          <p:cNvSpPr txBox="1">
            <a:spLocks/>
          </p:cNvSpPr>
          <p:nvPr/>
        </p:nvSpPr>
        <p:spPr bwMode="auto">
          <a:xfrm>
            <a:off x="0" y="595227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kern="0" smtClean="0"/>
              <a:t>Предварительные результаты инициативы в ЦА</a:t>
            </a:r>
            <a:endParaRPr lang="en-US" kern="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95018"/>
              </p:ext>
            </p:extLst>
          </p:nvPr>
        </p:nvGraphicFramePr>
        <p:xfrm>
          <a:off x="2289174" y="1504708"/>
          <a:ext cx="6854825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0965"/>
                <a:gridCol w="1370965"/>
                <a:gridCol w="1370965"/>
                <a:gridCol w="1370965"/>
                <a:gridCol w="13709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КЫР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ТАД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ТУР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УЗБ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1(+1)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62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16.06.2015</a:t>
            </a:fld>
            <a:endParaRPr lang="de-DE" noProof="0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0" y="595227"/>
            <a:ext cx="7776000" cy="617928"/>
          </a:xfrm>
        </p:spPr>
        <p:txBody>
          <a:bodyPr/>
          <a:lstStyle/>
          <a:p>
            <a:r>
              <a:rPr lang="ru-RU" dirty="0" smtClean="0"/>
              <a:t>Предварительные результаты инициативы в ЦА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0" y="1335639"/>
            <a:ext cx="6858000" cy="5034263"/>
          </a:xfrm>
        </p:spPr>
        <p:txBody>
          <a:bodyPr/>
          <a:lstStyle/>
          <a:p>
            <a:pPr marL="234950" lvl="1" indent="-193675"/>
            <a:r>
              <a:rPr lang="ru-RU" sz="2000" b="1" i="1" dirty="0" smtClean="0"/>
              <a:t>Создание национального потенциала</a:t>
            </a:r>
            <a:r>
              <a:rPr lang="de-DE" sz="2000" b="1" i="1" dirty="0" smtClean="0"/>
              <a:t>:</a:t>
            </a:r>
            <a:endParaRPr lang="de-DE" sz="2000" b="1" i="1" dirty="0"/>
          </a:p>
          <a:p>
            <a:pPr marL="594950" lvl="2" indent="-193675"/>
            <a:r>
              <a:rPr lang="ru-RU" sz="2400" u="sng" dirty="0" smtClean="0"/>
              <a:t>Обучение на работе</a:t>
            </a:r>
            <a:r>
              <a:rPr lang="de-DE" sz="2400" u="sng" dirty="0" smtClean="0"/>
              <a:t>:</a:t>
            </a:r>
            <a:endParaRPr lang="de-DE" sz="2400" u="sng" dirty="0" smtClean="0"/>
          </a:p>
          <a:p>
            <a:pPr marL="954950" lvl="3" indent="-193675"/>
            <a:r>
              <a:rPr lang="ru-RU" dirty="0" smtClean="0"/>
              <a:t>Консультации двумя специалистами </a:t>
            </a:r>
            <a:r>
              <a:rPr lang="de-DE" dirty="0" smtClean="0"/>
              <a:t>ICARDA </a:t>
            </a:r>
            <a:r>
              <a:rPr lang="ru-RU" dirty="0" smtClean="0"/>
              <a:t>и региональным координатором</a:t>
            </a:r>
            <a:endParaRPr lang="de-DE" dirty="0" smtClean="0"/>
          </a:p>
          <a:p>
            <a:pPr marL="594950" lvl="2" indent="-193675"/>
            <a:r>
              <a:rPr lang="ru-RU" sz="2400" u="sng" dirty="0" smtClean="0"/>
              <a:t>Регулярное обучение и встречи по обмену опытом</a:t>
            </a:r>
            <a:r>
              <a:rPr lang="de-DE" sz="2400" dirty="0" smtClean="0"/>
              <a:t>:</a:t>
            </a:r>
            <a:endParaRPr lang="de-DE" sz="2400" dirty="0" smtClean="0"/>
          </a:p>
          <a:p>
            <a:pPr marL="954950" lvl="3" indent="-193675"/>
            <a:r>
              <a:rPr lang="ru-RU" dirty="0" smtClean="0"/>
              <a:t>Анталья</a:t>
            </a:r>
            <a:r>
              <a:rPr lang="de-DE" dirty="0" smtClean="0"/>
              <a:t>, </a:t>
            </a:r>
            <a:r>
              <a:rPr lang="ru-RU" dirty="0" smtClean="0"/>
              <a:t>Февраль </a:t>
            </a:r>
            <a:r>
              <a:rPr lang="de-DE" dirty="0" smtClean="0"/>
              <a:t>2015</a:t>
            </a:r>
            <a:endParaRPr lang="de-DE" dirty="0" smtClean="0"/>
          </a:p>
          <a:p>
            <a:pPr marL="954950" lvl="3" indent="-193675"/>
            <a:r>
              <a:rPr lang="ru-RU" dirty="0" smtClean="0"/>
              <a:t>Ашхабад</a:t>
            </a:r>
            <a:r>
              <a:rPr lang="de-DE" dirty="0" smtClean="0"/>
              <a:t>, </a:t>
            </a:r>
            <a:r>
              <a:rPr lang="ru-RU" dirty="0" smtClean="0"/>
              <a:t>Апрель </a:t>
            </a:r>
            <a:r>
              <a:rPr lang="de-DE" dirty="0" smtClean="0"/>
              <a:t>201</a:t>
            </a:r>
            <a:r>
              <a:rPr lang="ru-RU" dirty="0" smtClean="0"/>
              <a:t>5</a:t>
            </a:r>
            <a:endParaRPr lang="de-DE" dirty="0" smtClean="0"/>
          </a:p>
          <a:p>
            <a:pPr marL="594950" lvl="2" indent="-193675"/>
            <a:r>
              <a:rPr lang="ru-RU" sz="2400" u="sng" dirty="0" smtClean="0"/>
              <a:t>Привлечение имеющихся национальных ресурсов </a:t>
            </a:r>
            <a:r>
              <a:rPr lang="de-DE" sz="2400" u="sng" dirty="0" smtClean="0"/>
              <a:t>:</a:t>
            </a:r>
            <a:endParaRPr lang="de-DE" sz="2400" u="sng" dirty="0" smtClean="0"/>
          </a:p>
          <a:p>
            <a:pPr marL="954950" lvl="3" indent="-193675"/>
            <a:r>
              <a:rPr lang="ru-RU" dirty="0" smtClean="0"/>
              <a:t>Сотрудничество с национальными институтами</a:t>
            </a:r>
            <a:endParaRPr lang="de-DE" dirty="0" smtClean="0"/>
          </a:p>
          <a:p>
            <a:pPr marL="594950" lvl="2" indent="-193675"/>
            <a:r>
              <a:rPr lang="ru-RU" sz="2400" u="sng" dirty="0" smtClean="0"/>
              <a:t>Синергия со схожими проектами</a:t>
            </a:r>
            <a:r>
              <a:rPr lang="de-DE" sz="2400" u="sng" dirty="0" smtClean="0"/>
              <a:t> </a:t>
            </a:r>
            <a:endParaRPr lang="de-DE" sz="2400" u="sng" dirty="0" smtClean="0"/>
          </a:p>
          <a:p>
            <a:pPr marL="594950" lvl="2" indent="-193675"/>
            <a:endParaRPr lang="de-DE" dirty="0" smtClean="0"/>
          </a:p>
          <a:p>
            <a:pPr marL="234950" lvl="1" indent="-193675"/>
            <a:endParaRPr lang="de-DE" dirty="0" smtClean="0"/>
          </a:p>
          <a:p>
            <a:pPr marL="360000" lvl="1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0" y="1318983"/>
            <a:ext cx="2064327" cy="1374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30" y="2693183"/>
            <a:ext cx="2093159" cy="1393393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14" y="5467324"/>
            <a:ext cx="1982141" cy="4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30" y="5911825"/>
            <a:ext cx="1076325" cy="91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30" y="4086575"/>
            <a:ext cx="2093159" cy="1393393"/>
          </a:xfrm>
          <a:prstGeom prst="rect">
            <a:avLst/>
          </a:prstGeom>
        </p:spPr>
      </p:pic>
      <p:pic>
        <p:nvPicPr>
          <p:cNvPr id="2050" name="Picture 2" descr="Logo - valu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80" y="5866436"/>
            <a:ext cx="14287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11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4686300" y="4457700"/>
            <a:ext cx="1790700" cy="596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686300" y="2641600"/>
            <a:ext cx="1689100" cy="596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686300" y="5619750"/>
            <a:ext cx="1155700" cy="298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8978" y="1636001"/>
            <a:ext cx="8607204" cy="442767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Отчеты </a:t>
            </a:r>
            <a:r>
              <a:rPr lang="ru-RU" sz="2400" b="1" dirty="0" smtClean="0"/>
              <a:t>н</a:t>
            </a:r>
            <a:r>
              <a:rPr lang="ru-RU" sz="2400" b="1" dirty="0" smtClean="0"/>
              <a:t>ациональных исследований</a:t>
            </a:r>
            <a:r>
              <a:rPr lang="de-DE" sz="2400" b="1" dirty="0" smtClean="0"/>
              <a:t>:</a:t>
            </a:r>
            <a:endParaRPr lang="de-DE" sz="2400" b="1" dirty="0" smtClean="0"/>
          </a:p>
          <a:p>
            <a:r>
              <a:rPr lang="ru-RU" sz="2400" dirty="0" smtClean="0"/>
              <a:t>Сентябрь </a:t>
            </a:r>
            <a:r>
              <a:rPr lang="de-DE" sz="2400" dirty="0" smtClean="0"/>
              <a:t>2015</a:t>
            </a:r>
            <a:endParaRPr lang="de-DE" sz="2400" dirty="0" smtClean="0"/>
          </a:p>
          <a:p>
            <a:pPr marL="0" indent="0">
              <a:buNone/>
            </a:pPr>
            <a:r>
              <a:rPr lang="ru-RU" sz="2400" b="1" dirty="0" smtClean="0"/>
              <a:t>Региональный отчет </a:t>
            </a:r>
            <a:r>
              <a:rPr lang="de-DE" sz="2400" b="1" dirty="0" smtClean="0"/>
              <a:t>ELD:</a:t>
            </a:r>
            <a:endParaRPr lang="de-DE" sz="2400" b="1" dirty="0" smtClean="0"/>
          </a:p>
          <a:p>
            <a:r>
              <a:rPr lang="ru-RU" sz="2400" dirty="0" smtClean="0"/>
              <a:t>Ноябрь</a:t>
            </a:r>
            <a:r>
              <a:rPr lang="de-DE" sz="2400" dirty="0" smtClean="0"/>
              <a:t> </a:t>
            </a:r>
            <a:r>
              <a:rPr lang="de-DE" sz="2400" dirty="0" smtClean="0"/>
              <a:t>2015</a:t>
            </a:r>
          </a:p>
          <a:p>
            <a:pPr marL="0" indent="0">
              <a:buNone/>
            </a:pPr>
            <a:r>
              <a:rPr lang="ru-RU" sz="2400" b="1" dirty="0" smtClean="0"/>
              <a:t>Распространение результатов, продвижение выполнения рекомендаций и диалог по стратегии</a:t>
            </a:r>
            <a:r>
              <a:rPr lang="de-DE" sz="2400" dirty="0" smtClean="0"/>
              <a:t>: </a:t>
            </a:r>
            <a:endParaRPr lang="de-DE" sz="2400" dirty="0"/>
          </a:p>
          <a:p>
            <a:r>
              <a:rPr lang="ru-RU" sz="2400" dirty="0" smtClean="0"/>
              <a:t>Сентябрь </a:t>
            </a:r>
            <a:r>
              <a:rPr lang="de-DE" sz="2400" dirty="0" smtClean="0"/>
              <a:t>2015 </a:t>
            </a:r>
            <a:r>
              <a:rPr lang="de-DE" sz="2400" dirty="0" smtClean="0"/>
              <a:t>- </a:t>
            </a:r>
            <a:r>
              <a:rPr lang="ru-RU" sz="2400" dirty="0" smtClean="0"/>
              <a:t>Июль</a:t>
            </a:r>
            <a:r>
              <a:rPr lang="de-DE" sz="2400" dirty="0" smtClean="0"/>
              <a:t> </a:t>
            </a:r>
            <a:r>
              <a:rPr lang="de-DE" sz="2400" dirty="0" smtClean="0"/>
              <a:t>2016</a:t>
            </a:r>
            <a:r>
              <a:rPr lang="ru-RU" sz="2400" dirty="0" smtClean="0"/>
              <a:t> +</a:t>
            </a:r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58325" y="800160"/>
            <a:ext cx="7586366" cy="617928"/>
          </a:xfrm>
        </p:spPr>
        <p:txBody>
          <a:bodyPr/>
          <a:lstStyle/>
          <a:p>
            <a:r>
              <a:rPr lang="ru-RU" sz="2800" i="1" dirty="0" smtClean="0"/>
              <a:t>Расписание инициативы на 2015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2494356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16.06.2015</a:t>
            </a:fld>
            <a:endParaRPr lang="de-DE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Сотрудничество с </a:t>
            </a:r>
            <a:r>
              <a:rPr lang="en-US" dirty="0"/>
              <a:t>НИЦ МКУР</a:t>
            </a:r>
            <a:r>
              <a:rPr lang="ru-RU" dirty="0" smtClean="0"/>
              <a:t> 	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u="sng" dirty="0" smtClean="0"/>
              <a:t>На сегодняшний день:</a:t>
            </a:r>
          </a:p>
          <a:p>
            <a:pPr>
              <a:buFontTx/>
              <a:buChar char="-"/>
            </a:pPr>
            <a:r>
              <a:rPr lang="ru-RU" dirty="0" smtClean="0"/>
              <a:t>Проведение встречи в Ашхабаде в </a:t>
            </a:r>
            <a:r>
              <a:rPr lang="ru-RU" smtClean="0"/>
              <a:t>апреле 2015 (НИЦ МКУР)</a:t>
            </a:r>
            <a:endParaRPr lang="ru-RU" dirty="0" smtClean="0"/>
          </a:p>
          <a:p>
            <a:pPr marL="0" indent="0">
              <a:buNone/>
            </a:pPr>
            <a:r>
              <a:rPr lang="ru-RU" b="1" i="1" u="sng" dirty="0" smtClean="0"/>
              <a:t>Потенциальные варианты сотрудничества:</a:t>
            </a:r>
            <a:endParaRPr lang="ru-RU" b="1" i="1" u="sng" dirty="0"/>
          </a:p>
          <a:p>
            <a:pPr>
              <a:buFontTx/>
              <a:buChar char="-"/>
            </a:pPr>
            <a:r>
              <a:rPr lang="ru-RU" dirty="0" smtClean="0"/>
              <a:t>Проведение обучения для высшего руководящего звена по важности Устойчивого Управления Земельными Ресурсами (при  поддержке </a:t>
            </a:r>
            <a:r>
              <a:rPr lang="tk-TM" dirty="0" smtClean="0"/>
              <a:t>GIZ) – </a:t>
            </a:r>
            <a:r>
              <a:rPr lang="ru-RU" dirty="0" smtClean="0"/>
              <a:t>до конца 2015 года</a:t>
            </a:r>
          </a:p>
          <a:p>
            <a:pPr>
              <a:buFontTx/>
              <a:buChar char="-"/>
            </a:pPr>
            <a:r>
              <a:rPr lang="ru-RU" dirty="0" smtClean="0"/>
              <a:t>Проведение мероприятий по обсуждению и внедрению результатов </a:t>
            </a:r>
            <a:r>
              <a:rPr lang="tk-TM" dirty="0" smtClean="0"/>
              <a:t>ELD </a:t>
            </a:r>
            <a:r>
              <a:rPr lang="ru-RU" dirty="0" smtClean="0"/>
              <a:t>на национальном/региональном уровне</a:t>
            </a:r>
          </a:p>
          <a:p>
            <a:pPr>
              <a:buFontTx/>
              <a:buChar char="-"/>
            </a:pPr>
            <a:r>
              <a:rPr lang="ru-RU" dirty="0" smtClean="0"/>
              <a:t>Разработка индикаторов устойчивого использования земельных ресурсов, или нулевой деградации земель (</a:t>
            </a:r>
            <a:r>
              <a:rPr lang="tk-TM" dirty="0" smtClean="0"/>
              <a:t>Land degradation neutrality) в рамках</a:t>
            </a:r>
            <a:r>
              <a:rPr lang="ru-RU" dirty="0" smtClean="0"/>
              <a:t> КБО ООН </a:t>
            </a:r>
          </a:p>
          <a:p>
            <a:pPr lvl="1"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ля представления результатов в КС КБО</a:t>
            </a:r>
            <a:endParaRPr lang="tk-TM" dirty="0" smtClean="0"/>
          </a:p>
          <a:p>
            <a:pPr>
              <a:buFontTx/>
              <a:buChar char="-"/>
            </a:pPr>
            <a:endParaRPr lang="ru-RU" dirty="0" smtClean="0"/>
          </a:p>
          <a:p>
            <a:pPr lvl="1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8666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16.06.2015</a:t>
            </a:fld>
            <a:endParaRPr lang="de-DE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7308" y="525955"/>
            <a:ext cx="7776000" cy="617928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999858"/>
            <a:ext cx="5460215" cy="5470215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/>
              <a:t>Ответственные координаторы </a:t>
            </a:r>
            <a:r>
              <a:rPr lang="ru-RU" sz="2000" b="1" i="1" dirty="0" smtClean="0"/>
              <a:t>стран</a:t>
            </a:r>
            <a:r>
              <a:rPr lang="ru-RU" sz="2000" b="1" i="1" dirty="0"/>
              <a:t>:</a:t>
            </a:r>
            <a:endParaRPr lang="en-US" sz="2000" dirty="0"/>
          </a:p>
          <a:p>
            <a:r>
              <a:rPr lang="ru-RU" sz="2000" b="1" i="1" dirty="0"/>
              <a:t>Казахстан: </a:t>
            </a:r>
            <a:r>
              <a:rPr lang="ru-RU" sz="2000" dirty="0" err="1" smtClean="0"/>
              <a:t>Байзаков</a:t>
            </a:r>
            <a:r>
              <a:rPr lang="ru-RU" sz="2000" dirty="0" smtClean="0"/>
              <a:t> </a:t>
            </a:r>
            <a:r>
              <a:rPr lang="ru-RU" sz="2000" dirty="0" err="1"/>
              <a:t>Сабит</a:t>
            </a:r>
            <a:r>
              <a:rPr lang="ru-RU" sz="2000" dirty="0"/>
              <a:t>, </a:t>
            </a:r>
            <a:r>
              <a:rPr lang="en-US" sz="2000" dirty="0" err="1" smtClean="0"/>
              <a:t>sbaizakov</a:t>
            </a:r>
            <a:r>
              <a:rPr lang="ru-RU" sz="2000" dirty="0"/>
              <a:t>@</a:t>
            </a:r>
            <a:r>
              <a:rPr lang="en-US" sz="2000" dirty="0"/>
              <a:t>mail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en-US" sz="2000" dirty="0"/>
          </a:p>
          <a:p>
            <a:r>
              <a:rPr lang="ru-RU" sz="2000" b="1" i="1" dirty="0" smtClean="0"/>
              <a:t>Кыргызстан: </a:t>
            </a:r>
            <a:r>
              <a:rPr lang="ru-RU" sz="2000" dirty="0" err="1" smtClean="0"/>
              <a:t>Сабырбеков</a:t>
            </a:r>
            <a:r>
              <a:rPr lang="ru-RU" sz="2000" dirty="0" smtClean="0"/>
              <a:t> </a:t>
            </a:r>
            <a:r>
              <a:rPr lang="ru-RU" sz="2000" dirty="0" err="1"/>
              <a:t>Рахат</a:t>
            </a:r>
            <a:r>
              <a:rPr lang="ru-RU" sz="2000" dirty="0"/>
              <a:t>, </a:t>
            </a:r>
            <a:r>
              <a:rPr lang="ru-RU" sz="2000" dirty="0" smtClean="0"/>
              <a:t>rahat.sabyrbekov@gmail.com, </a:t>
            </a:r>
            <a:endParaRPr lang="en-US" sz="2000" dirty="0" smtClean="0"/>
          </a:p>
          <a:p>
            <a:r>
              <a:rPr lang="ru-RU" sz="2000" b="1" i="1" dirty="0" smtClean="0"/>
              <a:t>Таджикистан: </a:t>
            </a:r>
            <a:r>
              <a:rPr lang="ru-RU" sz="2000" dirty="0" err="1" smtClean="0"/>
              <a:t>Шукуров</a:t>
            </a:r>
            <a:r>
              <a:rPr lang="ru-RU" sz="2000" dirty="0" smtClean="0"/>
              <a:t> </a:t>
            </a:r>
            <a:r>
              <a:rPr lang="ru-RU" sz="2000" dirty="0" err="1" smtClean="0"/>
              <a:t>Рахмон</a:t>
            </a:r>
            <a:r>
              <a:rPr lang="ru-RU" sz="2000" dirty="0" smtClean="0"/>
              <a:t>, </a:t>
            </a:r>
            <a:r>
              <a:rPr lang="en-GB" sz="2000" dirty="0" smtClean="0"/>
              <a:t>R</a:t>
            </a:r>
            <a:r>
              <a:rPr lang="ru-RU" sz="2000" dirty="0" smtClean="0"/>
              <a:t>_</a:t>
            </a:r>
            <a:r>
              <a:rPr lang="en-GB" sz="2000" dirty="0" smtClean="0"/>
              <a:t>Shukurov</a:t>
            </a:r>
            <a:r>
              <a:rPr lang="ru-RU" sz="2000" dirty="0" smtClean="0"/>
              <a:t>63@</a:t>
            </a:r>
            <a:r>
              <a:rPr lang="en-GB" sz="2000" dirty="0" smtClean="0"/>
              <a:t>yahoo</a:t>
            </a:r>
            <a:r>
              <a:rPr lang="ru-RU" sz="2000" dirty="0" smtClean="0"/>
              <a:t>.</a:t>
            </a:r>
            <a:r>
              <a:rPr lang="en-GB" sz="2000" dirty="0" smtClean="0"/>
              <a:t>com</a:t>
            </a:r>
            <a:r>
              <a:rPr lang="ru-RU" sz="2000" dirty="0" smtClean="0"/>
              <a:t>, </a:t>
            </a:r>
            <a:endParaRPr lang="en-US" sz="2000" dirty="0" smtClean="0"/>
          </a:p>
          <a:p>
            <a:r>
              <a:rPr lang="ru-RU" sz="2000" b="1" i="1" dirty="0" smtClean="0"/>
              <a:t>Туркменистан</a:t>
            </a:r>
            <a:r>
              <a:rPr lang="ru-RU" sz="2000" b="1" i="1" dirty="0"/>
              <a:t>: </a:t>
            </a:r>
            <a:r>
              <a:rPr lang="ru-RU" sz="2000" dirty="0" smtClean="0"/>
              <a:t>Непесов </a:t>
            </a:r>
            <a:r>
              <a:rPr lang="ru-RU" sz="2000" dirty="0" err="1"/>
              <a:t>Мурад</a:t>
            </a:r>
            <a:r>
              <a:rPr lang="ru-RU" sz="2000" dirty="0"/>
              <a:t>, </a:t>
            </a:r>
            <a:r>
              <a:rPr lang="en-US" sz="2000" dirty="0" err="1" smtClean="0"/>
              <a:t>MuradNepesov</a:t>
            </a:r>
            <a:r>
              <a:rPr lang="ru-RU" sz="2000" dirty="0" smtClean="0"/>
              <a:t>@</a:t>
            </a:r>
            <a:r>
              <a:rPr lang="en-US" sz="2000" dirty="0" err="1"/>
              <a:t>g</a:t>
            </a:r>
            <a:r>
              <a:rPr lang="en-US" sz="2000" dirty="0" err="1" smtClean="0"/>
              <a:t>mail</a:t>
            </a:r>
            <a:r>
              <a:rPr lang="ru-RU" sz="2000" dirty="0"/>
              <a:t>.</a:t>
            </a:r>
            <a:r>
              <a:rPr lang="en-US" sz="2000" dirty="0"/>
              <a:t>com</a:t>
            </a:r>
          </a:p>
          <a:p>
            <a:r>
              <a:rPr lang="ru-RU" sz="2000" b="1" i="1" dirty="0"/>
              <a:t>Узбекистан: </a:t>
            </a:r>
            <a:r>
              <a:rPr lang="ru-RU" sz="2000" dirty="0" err="1" smtClean="0"/>
              <a:t>Назаркулов</a:t>
            </a:r>
            <a:r>
              <a:rPr lang="ru-RU" sz="2000" dirty="0" smtClean="0"/>
              <a:t> </a:t>
            </a:r>
            <a:r>
              <a:rPr lang="ru-RU" sz="2000" dirty="0" err="1"/>
              <a:t>Умиджан</a:t>
            </a:r>
            <a:r>
              <a:rPr lang="ru-RU" sz="2000" dirty="0"/>
              <a:t>, эл. почта: </a:t>
            </a:r>
            <a:r>
              <a:rPr lang="ru-RU" sz="2000" dirty="0" smtClean="0"/>
              <a:t>umid.nazarkulov@gmail.com</a:t>
            </a:r>
            <a:endParaRPr lang="en-US" sz="2000" dirty="0" smtClean="0"/>
          </a:p>
          <a:p>
            <a:r>
              <a:rPr lang="ru-RU" sz="2000" b="1" i="1" dirty="0" smtClean="0"/>
              <a:t>Региональный координатор: </a:t>
            </a:r>
            <a:r>
              <a:rPr lang="ru-RU" sz="2000" dirty="0" smtClean="0"/>
              <a:t>Гучгельдыев Олег, </a:t>
            </a:r>
            <a:r>
              <a:rPr lang="tk-TM" sz="2000" dirty="0" smtClean="0"/>
              <a:t>ogui</a:t>
            </a:r>
            <a:r>
              <a:rPr lang="en-US" sz="2000" dirty="0" smtClean="0"/>
              <a:t>ch@yahoo.com</a:t>
            </a:r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9" y="1704109"/>
            <a:ext cx="4183279" cy="27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4686300" y="5619750"/>
            <a:ext cx="1155700" cy="298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62806"/>
              </p:ext>
            </p:extLst>
          </p:nvPr>
        </p:nvGraphicFramePr>
        <p:xfrm>
          <a:off x="0" y="1625602"/>
          <a:ext cx="4089796" cy="5041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8746"/>
                <a:gridCol w="2421050"/>
              </a:tblGrid>
              <a:tr h="1011189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Kyrgyzstan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High land pasture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3 sites</a:t>
                      </a:r>
                      <a:endParaRPr lang="de-DE" sz="1800" kern="1200" dirty="0" smtClean="0">
                        <a:effectLst/>
                      </a:endParaRPr>
                    </a:p>
                    <a:p>
                      <a:endParaRPr lang="de-DE" dirty="0"/>
                    </a:p>
                  </a:txBody>
                  <a:tcPr/>
                </a:tc>
              </a:tr>
              <a:tr h="1011189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Tajikistan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Foothills and low mountains</a:t>
                      </a:r>
                    </a:p>
                    <a:p>
                      <a:r>
                        <a:rPr lang="en-GB" sz="1800" kern="1200" dirty="0" smtClean="0">
                          <a:effectLst/>
                        </a:rPr>
                        <a:t>1 site</a:t>
                      </a:r>
                      <a:endParaRPr lang="de-DE" dirty="0"/>
                    </a:p>
                  </a:txBody>
                  <a:tcPr/>
                </a:tc>
              </a:tr>
              <a:tr h="1011189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Kazakhstan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Forestry &amp; non-rain fed agriculture</a:t>
                      </a:r>
                    </a:p>
                    <a:p>
                      <a:r>
                        <a:rPr lang="en-GB" sz="1800" kern="1200" dirty="0" smtClean="0">
                          <a:effectLst/>
                        </a:rPr>
                        <a:t>1</a:t>
                      </a:r>
                      <a:r>
                        <a:rPr lang="en-GB" sz="1800" kern="1200" baseline="0" dirty="0" smtClean="0">
                          <a:effectLst/>
                        </a:rPr>
                        <a:t> site so far</a:t>
                      </a:r>
                      <a:endParaRPr lang="de-DE" dirty="0"/>
                    </a:p>
                  </a:txBody>
                  <a:tcPr/>
                </a:tc>
              </a:tr>
              <a:tr h="997143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Turkmenistan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Low lands </a:t>
                      </a:r>
                    </a:p>
                    <a:p>
                      <a:r>
                        <a:rPr lang="en-GB" sz="1800" kern="1200" dirty="0" smtClean="0">
                          <a:effectLst/>
                        </a:rPr>
                        <a:t>pastures</a:t>
                      </a:r>
                    </a:p>
                    <a:p>
                      <a:r>
                        <a:rPr lang="en-GB" sz="1800" kern="1200" dirty="0" smtClean="0">
                          <a:effectLst/>
                        </a:rPr>
                        <a:t>3</a:t>
                      </a:r>
                      <a:r>
                        <a:rPr lang="en-GB" sz="1800" kern="1200" baseline="0" dirty="0" smtClean="0">
                          <a:effectLst/>
                        </a:rPr>
                        <a:t> sites</a:t>
                      </a:r>
                      <a:endParaRPr lang="de-DE" dirty="0"/>
                    </a:p>
                  </a:txBody>
                  <a:tcPr/>
                </a:tc>
              </a:tr>
              <a:tr h="1011189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Uzbekistan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Irrigated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agriculture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itel 2"/>
          <p:cNvSpPr>
            <a:spLocks noGrp="1"/>
          </p:cNvSpPr>
          <p:nvPr>
            <p:ph type="title"/>
          </p:nvPr>
        </p:nvSpPr>
        <p:spPr>
          <a:xfrm>
            <a:off x="687926" y="1149410"/>
            <a:ext cx="7776000" cy="617928"/>
          </a:xfrm>
        </p:spPr>
        <p:txBody>
          <a:bodyPr/>
          <a:lstStyle/>
          <a:p>
            <a:r>
              <a:rPr lang="de-DE" dirty="0" smtClean="0"/>
              <a:t>ELD in Central </a:t>
            </a:r>
            <a:r>
              <a:rPr lang="de-DE" dirty="0" err="1" smtClean="0"/>
              <a:t>Asia</a:t>
            </a:r>
            <a:r>
              <a:rPr lang="de-DE" dirty="0" smtClean="0"/>
              <a:t> </a:t>
            </a:r>
            <a:r>
              <a:rPr lang="de-DE" dirty="0"/>
              <a:t>– an </a:t>
            </a:r>
            <a:r>
              <a:rPr lang="de-DE" dirty="0" err="1"/>
              <a:t>altitudinal</a:t>
            </a:r>
            <a:r>
              <a:rPr lang="de-DE" dirty="0"/>
              <a:t> </a:t>
            </a:r>
            <a:r>
              <a:rPr lang="de-DE" dirty="0" err="1"/>
              <a:t>approach</a:t>
            </a:r>
            <a:endParaRPr lang="de-DE" dirty="0"/>
          </a:p>
        </p:txBody>
      </p:sp>
      <p:pic>
        <p:nvPicPr>
          <p:cNvPr id="2050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24" y="5619750"/>
            <a:ext cx="34320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3441699" y="5807075"/>
            <a:ext cx="2092821" cy="79692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b="0" dirty="0" err="1"/>
              <a:t>L</a:t>
            </a:r>
            <a:r>
              <a:rPr lang="de-DE" sz="1200" b="0" dirty="0" err="1" smtClean="0"/>
              <a:t>argest</a:t>
            </a:r>
            <a:r>
              <a:rPr lang="de-DE" sz="1200" b="0" dirty="0" smtClean="0"/>
              <a:t> </a:t>
            </a:r>
            <a:r>
              <a:rPr lang="de-DE" sz="1200" b="0" dirty="0" err="1"/>
              <a:t>share</a:t>
            </a:r>
            <a:r>
              <a:rPr lang="de-DE" sz="1200" b="0" dirty="0"/>
              <a:t>,  &gt;50.4 c. km </a:t>
            </a:r>
            <a:r>
              <a:rPr lang="de-DE" sz="1200" b="0" dirty="0" err="1"/>
              <a:t>of</a:t>
            </a:r>
            <a:r>
              <a:rPr lang="de-DE" sz="1200" b="0" dirty="0"/>
              <a:t> </a:t>
            </a:r>
            <a:r>
              <a:rPr lang="de-DE" sz="1200" b="0" dirty="0" err="1"/>
              <a:t>water</a:t>
            </a:r>
            <a:r>
              <a:rPr lang="de-DE" sz="1200" b="0" dirty="0"/>
              <a:t>, 95% </a:t>
            </a:r>
            <a:r>
              <a:rPr lang="de-DE" sz="1200" b="0" dirty="0" err="1"/>
              <a:t>of</a:t>
            </a:r>
            <a:r>
              <a:rPr lang="de-DE" sz="1200" b="0" dirty="0"/>
              <a:t> total </a:t>
            </a:r>
            <a:r>
              <a:rPr lang="de-DE" sz="1200" b="0" dirty="0" err="1"/>
              <a:t>agricultural</a:t>
            </a:r>
            <a:r>
              <a:rPr lang="de-DE" sz="1200" b="0" dirty="0"/>
              <a:t> </a:t>
            </a:r>
            <a:r>
              <a:rPr lang="de-DE" sz="1200" b="0" dirty="0" err="1" smtClean="0"/>
              <a:t>produce</a:t>
            </a:r>
            <a:endParaRPr lang="de-DE" sz="1200" b="0" dirty="0"/>
          </a:p>
        </p:txBody>
      </p:sp>
      <p:pic>
        <p:nvPicPr>
          <p:cNvPr id="2051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1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253" y="4544612"/>
            <a:ext cx="1874267" cy="12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 bwMode="auto">
          <a:xfrm>
            <a:off x="5534520" y="4698086"/>
            <a:ext cx="2819400" cy="62412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b="0" dirty="0" smtClean="0"/>
              <a:t>83% </a:t>
            </a:r>
            <a:r>
              <a:rPr lang="de-DE" sz="1200" b="0" dirty="0" err="1" smtClean="0"/>
              <a:t>area</a:t>
            </a:r>
            <a:r>
              <a:rPr lang="de-DE" sz="1200" b="0" dirty="0" smtClean="0"/>
              <a:t>, &gt;18 </a:t>
            </a:r>
            <a:r>
              <a:rPr lang="de-DE" sz="1200" b="0" dirty="0" err="1" smtClean="0"/>
              <a:t>million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heads</a:t>
            </a:r>
            <a:r>
              <a:rPr lang="de-DE" sz="1200" b="0" dirty="0" smtClean="0"/>
              <a:t>, </a:t>
            </a:r>
            <a:r>
              <a:rPr lang="de-DE" sz="1200" b="0" dirty="0" err="1" smtClean="0"/>
              <a:t>largest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ecosystem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service</a:t>
            </a:r>
            <a:endParaRPr lang="de-DE" sz="1200" b="0" dirty="0"/>
          </a:p>
        </p:txBody>
      </p:sp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6" y="3515401"/>
            <a:ext cx="2043113" cy="149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 bwMode="auto">
          <a:xfrm>
            <a:off x="4124820" y="3950711"/>
            <a:ext cx="2819400" cy="62412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b="0" dirty="0" smtClean="0"/>
              <a:t>12,3 </a:t>
            </a:r>
            <a:r>
              <a:rPr lang="de-DE" sz="1200" b="0" dirty="0" err="1" smtClean="0"/>
              <a:t>mln</a:t>
            </a:r>
            <a:r>
              <a:rPr lang="de-DE" sz="1200" b="0" dirty="0" smtClean="0"/>
              <a:t> ha, high </a:t>
            </a:r>
            <a:r>
              <a:rPr lang="de-DE" sz="1200" b="0" dirty="0" err="1" smtClean="0"/>
              <a:t>pressures</a:t>
            </a:r>
            <a:r>
              <a:rPr lang="de-DE" sz="1200" b="0" dirty="0" smtClean="0"/>
              <a:t> from development and illegal </a:t>
            </a:r>
            <a:r>
              <a:rPr lang="de-DE" sz="1200" b="0" dirty="0" err="1" smtClean="0"/>
              <a:t>logging</a:t>
            </a:r>
            <a:endParaRPr lang="de-DE" sz="1200" b="0" dirty="0"/>
          </a:p>
        </p:txBody>
      </p:sp>
      <p:pic>
        <p:nvPicPr>
          <p:cNvPr id="2053" name="Рисунок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96" y="2530356"/>
            <a:ext cx="186610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>
            <a:off x="6324599" y="2789911"/>
            <a:ext cx="2819400" cy="72549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b="0" dirty="0" smtClean="0"/>
              <a:t>Area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agricultural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activities</a:t>
            </a:r>
            <a:r>
              <a:rPr lang="de-DE" sz="1200" b="0" dirty="0" smtClean="0"/>
              <a:t>, 66% </a:t>
            </a:r>
            <a:r>
              <a:rPr lang="de-DE" sz="1200" b="0" dirty="0" err="1" smtClean="0"/>
              <a:t>reducton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feed</a:t>
            </a:r>
            <a:r>
              <a:rPr lang="de-DE" sz="1200" b="0" dirty="0" smtClean="0"/>
              <a:t>, </a:t>
            </a:r>
            <a:r>
              <a:rPr lang="de-DE" sz="1200" b="0" dirty="0" err="1" smtClean="0"/>
              <a:t>increase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livestock </a:t>
            </a:r>
            <a:r>
              <a:rPr lang="de-DE" sz="1200" b="0" dirty="0" err="1" smtClean="0"/>
              <a:t>by</a:t>
            </a:r>
            <a:r>
              <a:rPr lang="de-DE" sz="1200" b="0" dirty="0" smtClean="0"/>
              <a:t> 25%, </a:t>
            </a:r>
            <a:r>
              <a:rPr lang="de-DE" sz="1200" b="0" dirty="0" err="1" smtClean="0"/>
              <a:t>other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activities</a:t>
            </a:r>
            <a:endParaRPr lang="de-DE" sz="1200" b="0" dirty="0"/>
          </a:p>
        </p:txBody>
      </p:sp>
      <p:pic>
        <p:nvPicPr>
          <p:cNvPr id="2054" name="Рисунок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04" y="1562100"/>
            <a:ext cx="1987114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 bwMode="auto">
          <a:xfrm>
            <a:off x="3613150" y="1754185"/>
            <a:ext cx="2819400" cy="72549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b="0" dirty="0" smtClean="0"/>
              <a:t>87%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total </a:t>
            </a:r>
            <a:r>
              <a:rPr lang="de-DE" sz="1200" b="0" dirty="0" err="1" smtClean="0"/>
              <a:t>agricultural</a:t>
            </a:r>
            <a:r>
              <a:rPr lang="de-DE" sz="1200" b="0" dirty="0" smtClean="0"/>
              <a:t> land, 45%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total </a:t>
            </a:r>
            <a:r>
              <a:rPr lang="de-DE" sz="1200" b="0" dirty="0" err="1" smtClean="0"/>
              <a:t>pasture</a:t>
            </a:r>
            <a:r>
              <a:rPr lang="de-DE" sz="1200" b="0" dirty="0" smtClean="0"/>
              <a:t> (</a:t>
            </a:r>
            <a:r>
              <a:rPr lang="de-DE" sz="1200" b="0" dirty="0" err="1" smtClean="0"/>
              <a:t>largest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share</a:t>
            </a:r>
            <a:r>
              <a:rPr lang="de-DE" sz="1200" b="0" dirty="0" smtClean="0"/>
              <a:t>), 35%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degraded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3684322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30171" y="1758567"/>
            <a:ext cx="7128792" cy="4205063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инициативы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Economics of Land Degradation-ELD”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глобальная инициатива на основании экономических исследований, проведенных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сетью партнеров, которые работают над достижением следующей цели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видение </a:t>
            </a:r>
            <a:r>
              <a:rPr lang="tk-TM" sz="1600" b="1" dirty="0">
                <a:latin typeface="Arial" panose="020B0604020202020204" pitchFamily="34" charset="0"/>
                <a:cs typeface="Arial" panose="020B0604020202020204" pitchFamily="34" charset="0"/>
              </a:rPr>
              <a:t>ELD)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«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Трансформировать глобальное понимание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экономической ценности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производственных земель на основе рыночной и нерыночных ценностей, и улучшить осведомленность заинтересованных сторон о социально-экономических аргументах для улучшения устойчивого управления земельными ресурсами, предотвращения потери природного капитала, сохранения экосистемных услуг, решения вопросов изменения климата и решения продовольственной, энергетической и водной безопасности.»</a:t>
            </a:r>
          </a:p>
        </p:txBody>
      </p:sp>
      <p:pic>
        <p:nvPicPr>
          <p:cNvPr id="1028" name="Picture 4" descr="http://www.klimaatportaal.nl/pro1/general/show_picture_general.asp?documentid=226&amp;GUID=%7B9366A5BD-E29E-47BA-BB71-07C9CCDEA6DC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63" y="1772816"/>
            <a:ext cx="1530302" cy="2088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fz.de/export/data/1/26431_CMS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57" y="3931390"/>
            <a:ext cx="1544883" cy="2172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23728" y="1628800"/>
            <a:ext cx="6490604" cy="1152128"/>
          </a:xfrm>
        </p:spPr>
        <p:txBody>
          <a:bodyPr/>
          <a:lstStyle/>
          <a:p>
            <a:pPr>
              <a:spcAft>
                <a:spcPts val="400"/>
              </a:spcAft>
              <a:buNone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Partners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contributors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selection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de-DE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110" y="4843078"/>
            <a:ext cx="19186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505" y="2204749"/>
            <a:ext cx="129004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3147" y="3430166"/>
            <a:ext cx="1821185" cy="9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9753" y="4747086"/>
            <a:ext cx="570359" cy="8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0848" y="3573015"/>
            <a:ext cx="2954834" cy="5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326" y="3497395"/>
            <a:ext cx="2088232" cy="80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c:\prisma\logo_zef_plain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7316" y="4933565"/>
            <a:ext cx="2087016" cy="524406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420888"/>
            <a:ext cx="2486794" cy="79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prisma\ELD Info Material\Logos\KFS%20logo1[1].BMP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7013" y="2185335"/>
            <a:ext cx="1187622" cy="1027526"/>
          </a:xfrm>
          <a:prstGeom prst="rect">
            <a:avLst/>
          </a:prstGeom>
          <a:noFill/>
        </p:spPr>
      </p:pic>
      <p:pic>
        <p:nvPicPr>
          <p:cNvPr id="1026" name="Picture 2" descr="E:\Mark Desktop\ELD Info Material\Logos\logo_ce-en-rvb-lr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32" y="2111723"/>
            <a:ext cx="1689100" cy="11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1214526" y="5644450"/>
            <a:ext cx="5565601" cy="714399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400" dirty="0" smtClean="0">
                <a:solidFill>
                  <a:prstClr val="black"/>
                </a:solidFill>
              </a:rPr>
              <a:t>?</a:t>
            </a:r>
            <a:endParaRPr lang="de-DE" sz="2400" dirty="0">
              <a:solidFill>
                <a:prstClr val="black"/>
              </a:solidFill>
            </a:endParaRPr>
          </a:p>
        </p:txBody>
      </p:sp>
      <p:pic>
        <p:nvPicPr>
          <p:cNvPr id="4" name="Picture 2" descr="http://upload.wikimedia.org/wikipedia/commons/2/21/Logo_UNDP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82" y="4718402"/>
            <a:ext cx="461875" cy="9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CARD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04" y="4933565"/>
            <a:ext cx="2000481" cy="4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44824"/>
            <a:ext cx="8316416" cy="3888432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Цели инициативы в Центральной Азии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Предоставить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экономическую оценку потерь (ущерба) от деградации земельных ресурсов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их основных экосистемных услуг, вызванной человеческою деятельностью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Рассмотреть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экономическую эффективность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представить основные варианты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практик\методов устойчивого использования земельных ресурсов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исходя из применимости и осуществимости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Повысить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информированность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лиц принимающих решения 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потенциал местных специалистов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применению анализа и экономической оценки экосистем при принятии решений</a:t>
            </a:r>
            <a:endParaRPr lang="en-US" sz="2000" dirty="0"/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16.06.2015</a:t>
            </a:fld>
            <a:endParaRPr lang="de-DE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776000" cy="617928"/>
          </a:xfrm>
        </p:spPr>
        <p:txBody>
          <a:bodyPr/>
          <a:lstStyle/>
          <a:p>
            <a:r>
              <a:rPr lang="ru-RU" dirty="0" smtClean="0"/>
              <a:t>Общий </a:t>
            </a:r>
            <a:r>
              <a:rPr lang="en-US" dirty="0"/>
              <a:t>6+1</a:t>
            </a:r>
            <a:r>
              <a:rPr lang="ru-RU" dirty="0"/>
              <a:t> шаговый подход </a:t>
            </a:r>
            <a:r>
              <a:rPr lang="en-US" dirty="0" smtClean="0"/>
              <a:t>ELD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678874"/>
            <a:ext cx="9144000" cy="48006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u="sng" kern="1200" dirty="0" smtClean="0">
                <a:latin typeface="Arial Narrow" pitchFamily="34" charset="0"/>
              </a:rPr>
              <a:t>Шаг </a:t>
            </a:r>
            <a:r>
              <a:rPr lang="ru-RU" sz="2000" b="1" i="1" u="sng" kern="1200" dirty="0">
                <a:latin typeface="Arial Narrow" pitchFamily="34" charset="0"/>
              </a:rPr>
              <a:t>Первый </a:t>
            </a:r>
            <a:endParaRPr lang="ru-RU" sz="2000" kern="1200" dirty="0">
              <a:latin typeface="Arial Narrow" pitchFamily="34" charset="0"/>
            </a:endParaRPr>
          </a:p>
          <a:p>
            <a:pPr lvl="1"/>
            <a:r>
              <a:rPr lang="ru-RU" sz="2000" kern="1200" dirty="0">
                <a:latin typeface="Arial Narrow" pitchFamily="34" charset="0"/>
              </a:rPr>
              <a:t>О</a:t>
            </a:r>
            <a:r>
              <a:rPr lang="ru-RU" sz="2000" kern="1200" dirty="0" smtClean="0">
                <a:latin typeface="Arial Narrow" pitchFamily="34" charset="0"/>
              </a:rPr>
              <a:t>пределение </a:t>
            </a:r>
            <a:r>
              <a:rPr lang="ru-RU" sz="2000" kern="1200" dirty="0">
                <a:latin typeface="Arial Narrow" pitchFamily="34" charset="0"/>
              </a:rPr>
              <a:t>размеров, территории, расположение, пространственный масштаб и стратегический фокус </a:t>
            </a:r>
            <a:r>
              <a:rPr lang="ru-RU" sz="2000" kern="1200" dirty="0" smtClean="0">
                <a:latin typeface="Arial Narrow" pitchFamily="34" charset="0"/>
              </a:rPr>
              <a:t>исследования</a:t>
            </a:r>
            <a:endParaRPr lang="en-US" sz="2000" kern="12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000" b="1" i="1" u="sng" kern="1200" dirty="0" smtClean="0">
                <a:latin typeface="Arial Narrow" pitchFamily="34" charset="0"/>
              </a:rPr>
              <a:t>Шаг Второй</a:t>
            </a:r>
            <a:r>
              <a:rPr lang="ru-RU" sz="2000" kern="1200" dirty="0" smtClean="0">
                <a:latin typeface="Arial Narrow" pitchFamily="34" charset="0"/>
              </a:rPr>
              <a:t>  </a:t>
            </a:r>
          </a:p>
          <a:p>
            <a:pPr lvl="1"/>
            <a:r>
              <a:rPr lang="ru-RU" sz="2000" kern="1200" dirty="0" smtClean="0">
                <a:latin typeface="Arial Narrow" pitchFamily="34" charset="0"/>
              </a:rPr>
              <a:t>Определение географических характеристик путем </a:t>
            </a:r>
            <a:r>
              <a:rPr lang="ru-RU" sz="2000" kern="1200" dirty="0">
                <a:latin typeface="Arial Narrow" pitchFamily="34" charset="0"/>
              </a:rPr>
              <a:t>использования </a:t>
            </a:r>
            <a:r>
              <a:rPr lang="en-GB" sz="2000" kern="1200" dirty="0" smtClean="0">
                <a:latin typeface="Arial Narrow" pitchFamily="34" charset="0"/>
              </a:rPr>
              <a:t>GIS</a:t>
            </a:r>
            <a:r>
              <a:rPr lang="ru-RU" sz="2000" kern="1200" dirty="0" smtClean="0">
                <a:latin typeface="Arial Narrow" pitchFamily="34" charset="0"/>
              </a:rPr>
              <a:t>  </a:t>
            </a:r>
            <a:endParaRPr lang="en-US" sz="2000" kern="12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000" b="1" i="1" u="sng" kern="1200" dirty="0">
                <a:latin typeface="Arial Narrow" pitchFamily="34" charset="0"/>
              </a:rPr>
              <a:t>Шаг Третий</a:t>
            </a:r>
            <a:r>
              <a:rPr lang="ru-RU" sz="2000" u="sng" kern="1200" dirty="0">
                <a:latin typeface="Arial Narrow" pitchFamily="34" charset="0"/>
              </a:rPr>
              <a:t>  </a:t>
            </a:r>
            <a:endParaRPr lang="ru-RU" sz="2000" kern="1200" dirty="0">
              <a:latin typeface="Arial Narrow" pitchFamily="34" charset="0"/>
            </a:endParaRPr>
          </a:p>
          <a:p>
            <a:pPr lvl="1"/>
            <a:r>
              <a:rPr lang="ru-RU" sz="2000" kern="1200" dirty="0">
                <a:latin typeface="Arial Narrow" pitchFamily="34" charset="0"/>
              </a:rPr>
              <a:t>О</a:t>
            </a:r>
            <a:r>
              <a:rPr lang="ru-RU" sz="2000" kern="1200" dirty="0" smtClean="0">
                <a:latin typeface="Arial Narrow" pitchFamily="34" charset="0"/>
              </a:rPr>
              <a:t>пределение </a:t>
            </a:r>
            <a:r>
              <a:rPr lang="ru-RU" sz="2000" kern="1200" dirty="0">
                <a:latin typeface="Arial Narrow" pitchFamily="34" charset="0"/>
              </a:rPr>
              <a:t>типов экосистемных </a:t>
            </a:r>
            <a:r>
              <a:rPr lang="ru-RU" sz="2000" kern="1200" dirty="0" smtClean="0">
                <a:latin typeface="Arial Narrow" pitchFamily="34" charset="0"/>
              </a:rPr>
              <a:t>услуг</a:t>
            </a:r>
            <a:endParaRPr lang="en-US" sz="2000" kern="12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000" b="1" i="1" u="sng" kern="1200" dirty="0">
                <a:latin typeface="Arial Narrow" pitchFamily="34" charset="0"/>
              </a:rPr>
              <a:t>Шаг Четвертый</a:t>
            </a:r>
            <a:r>
              <a:rPr lang="ru-RU" sz="2000" b="1" u="sng" kern="1200" dirty="0">
                <a:latin typeface="Arial Narrow" pitchFamily="34" charset="0"/>
              </a:rPr>
              <a:t>  </a:t>
            </a:r>
          </a:p>
          <a:p>
            <a:pPr lvl="1"/>
            <a:r>
              <a:rPr lang="ru-RU" sz="2000" kern="1200" dirty="0" smtClean="0">
                <a:latin typeface="Arial Narrow" pitchFamily="34" charset="0"/>
              </a:rPr>
              <a:t>Установление роли </a:t>
            </a:r>
            <a:r>
              <a:rPr lang="ru-RU" sz="2000" kern="1200" dirty="0">
                <a:latin typeface="Arial Narrow" pitchFamily="34" charset="0"/>
              </a:rPr>
              <a:t>экосистемных услуг и </a:t>
            </a:r>
            <a:r>
              <a:rPr lang="ru-RU" sz="2000" kern="1200" dirty="0" smtClean="0">
                <a:latin typeface="Arial Narrow" pitchFamily="34" charset="0"/>
              </a:rPr>
              <a:t>оценка </a:t>
            </a:r>
            <a:r>
              <a:rPr lang="ru-RU" sz="2000" kern="1200" dirty="0">
                <a:latin typeface="Arial Narrow" pitchFamily="34" charset="0"/>
              </a:rPr>
              <a:t>Общей Экономической </a:t>
            </a:r>
            <a:r>
              <a:rPr lang="ru-RU" sz="2000" kern="1200" dirty="0" smtClean="0">
                <a:latin typeface="Arial Narrow" pitchFamily="34" charset="0"/>
              </a:rPr>
              <a:t>Ценности</a:t>
            </a:r>
            <a:endParaRPr lang="en-US" sz="2000" kern="12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000" b="1" i="1" u="sng" kern="1200" dirty="0">
                <a:latin typeface="Arial Narrow" pitchFamily="34" charset="0"/>
              </a:rPr>
              <a:t>Шаг Пятый</a:t>
            </a:r>
            <a:r>
              <a:rPr lang="ru-RU" sz="2000" kern="1200" dirty="0">
                <a:latin typeface="Arial Narrow" pitchFamily="34" charset="0"/>
              </a:rPr>
              <a:t> </a:t>
            </a:r>
            <a:endParaRPr lang="ru-RU" sz="2000" kern="1200" dirty="0" smtClean="0">
              <a:latin typeface="Arial Narrow" pitchFamily="34" charset="0"/>
            </a:endParaRPr>
          </a:p>
          <a:p>
            <a:pPr lvl="1"/>
            <a:r>
              <a:rPr lang="ru-RU" sz="2000" kern="1200" dirty="0" smtClean="0">
                <a:latin typeface="Arial Narrow" pitchFamily="34" charset="0"/>
              </a:rPr>
              <a:t>Определение факторов давления </a:t>
            </a:r>
            <a:r>
              <a:rPr lang="ru-RU" sz="2000" kern="1200" dirty="0">
                <a:latin typeface="Arial Narrow" pitchFamily="34" charset="0"/>
              </a:rPr>
              <a:t>деградации земель на </a:t>
            </a:r>
            <a:r>
              <a:rPr lang="ru-RU" sz="2000" kern="1200" dirty="0" smtClean="0">
                <a:latin typeface="Arial Narrow" pitchFamily="34" charset="0"/>
              </a:rPr>
              <a:t>управление ресурсами</a:t>
            </a:r>
            <a:endParaRPr lang="en-US" sz="2000" kern="12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000" b="1" i="1" u="sng" kern="1200" dirty="0" smtClean="0">
                <a:latin typeface="Arial Narrow" pitchFamily="34" charset="0"/>
              </a:rPr>
              <a:t>Шаг Шестой </a:t>
            </a:r>
            <a:r>
              <a:rPr lang="ru-RU" sz="2000" b="1" kern="1200" dirty="0" smtClean="0">
                <a:latin typeface="Arial Narrow" pitchFamily="34" charset="0"/>
              </a:rPr>
              <a:t> </a:t>
            </a:r>
          </a:p>
          <a:p>
            <a:pPr lvl="1"/>
            <a:r>
              <a:rPr lang="ru-RU" sz="2000" kern="1200" dirty="0">
                <a:latin typeface="Arial Narrow" pitchFamily="34" charset="0"/>
              </a:rPr>
              <a:t>О</a:t>
            </a:r>
            <a:r>
              <a:rPr lang="ru-RU" sz="2000" kern="1200" dirty="0" smtClean="0">
                <a:latin typeface="Arial Narrow" pitchFamily="34" charset="0"/>
              </a:rPr>
              <a:t>ценка </a:t>
            </a:r>
            <a:r>
              <a:rPr lang="ru-RU" sz="2000" kern="1200" dirty="0">
                <a:latin typeface="Arial Narrow" pitchFamily="34" charset="0"/>
              </a:rPr>
              <a:t>вариантов устойчивого управления земельными </a:t>
            </a:r>
            <a:r>
              <a:rPr lang="ru-RU" sz="2000" kern="1200" dirty="0" smtClean="0">
                <a:latin typeface="Arial Narrow" pitchFamily="34" charset="0"/>
              </a:rPr>
              <a:t>ресурсами.</a:t>
            </a:r>
            <a:endParaRPr lang="ru-RU" sz="2000" kern="12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1600" b="1" dirty="0" smtClean="0"/>
              <a:t>				</a:t>
            </a:r>
            <a:r>
              <a:rPr lang="ru-RU" sz="1600" b="1" dirty="0"/>
              <a:t>	</a:t>
            </a:r>
            <a:r>
              <a:rPr lang="en-US" sz="2400" b="1" dirty="0" smtClean="0"/>
              <a:t>+</a:t>
            </a:r>
            <a:r>
              <a:rPr lang="en-US" sz="2400" b="1" dirty="0" smtClean="0"/>
              <a:t>1: </a:t>
            </a:r>
            <a:r>
              <a:rPr lang="ru-RU" sz="2400" b="1" dirty="0" smtClean="0"/>
              <a:t>Действия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sp>
        <p:nvSpPr>
          <p:cNvPr id="5" name="Стрелка углом 4"/>
          <p:cNvSpPr/>
          <p:nvPr/>
        </p:nvSpPr>
        <p:spPr bwMode="auto">
          <a:xfrm rot="10800000" flipH="1">
            <a:off x="3643746" y="6331526"/>
            <a:ext cx="1316181" cy="498760"/>
          </a:xfrm>
          <a:prstGeom prst="bentArrow">
            <a:avLst>
              <a:gd name="adj1" fmla="val 33333"/>
              <a:gd name="adj2" fmla="val 40476"/>
              <a:gd name="adj3" fmla="val 47619"/>
              <a:gd name="adj4" fmla="val 461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38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318617280"/>
              </p:ext>
            </p:extLst>
          </p:nvPr>
        </p:nvGraphicFramePr>
        <p:xfrm>
          <a:off x="0" y="1633240"/>
          <a:ext cx="9134639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Diagonal liegende Ecken des Rechtecks schneiden 9"/>
          <p:cNvSpPr/>
          <p:nvPr/>
        </p:nvSpPr>
        <p:spPr>
          <a:xfrm>
            <a:off x="35496" y="1921272"/>
            <a:ext cx="1691680" cy="648072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Глобальная сеть </a:t>
            </a:r>
            <a:r>
              <a:rPr lang="de-DE" sz="1800" dirty="0" smtClean="0"/>
              <a:t> ELD</a:t>
            </a:r>
            <a:endParaRPr lang="de-DE" sz="1800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102520" y="1895872"/>
            <a:ext cx="71287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2055912" y="2628837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7452320" y="2026011"/>
            <a:ext cx="1368152" cy="654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Региональный координатор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9" name="Pfeil nach links 18"/>
          <p:cNvSpPr/>
          <p:nvPr/>
        </p:nvSpPr>
        <p:spPr>
          <a:xfrm>
            <a:off x="6156176" y="2142716"/>
            <a:ext cx="1080120" cy="435321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 2"/>
          <p:cNvSpPr>
            <a:spLocks noGrp="1"/>
          </p:cNvSpPr>
          <p:nvPr>
            <p:ph type="title"/>
          </p:nvPr>
        </p:nvSpPr>
        <p:spPr>
          <a:xfrm>
            <a:off x="35496" y="1149410"/>
            <a:ext cx="8981504" cy="617928"/>
          </a:xfrm>
        </p:spPr>
        <p:txBody>
          <a:bodyPr/>
          <a:lstStyle/>
          <a:p>
            <a:r>
              <a:rPr lang="de-DE" dirty="0" smtClean="0"/>
              <a:t>ELD </a:t>
            </a:r>
            <a:r>
              <a:rPr lang="ru-RU" dirty="0" smtClean="0"/>
              <a:t>в Центральной Азии </a:t>
            </a:r>
            <a:r>
              <a:rPr lang="de-DE" dirty="0" smtClean="0"/>
              <a:t>–</a:t>
            </a:r>
            <a:r>
              <a:rPr lang="ru-RU" dirty="0" smtClean="0"/>
              <a:t>заинтересованные стороны</a:t>
            </a:r>
            <a:endParaRPr lang="de-DE" dirty="0"/>
          </a:p>
        </p:txBody>
      </p:sp>
      <p:sp>
        <p:nvSpPr>
          <p:cNvPr id="2" name="Eine Ecke des Rechtecks abrunden 1"/>
          <p:cNvSpPr/>
          <p:nvPr/>
        </p:nvSpPr>
        <p:spPr bwMode="auto">
          <a:xfrm>
            <a:off x="1785859" y="1975211"/>
            <a:ext cx="1371600" cy="533400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Секретариат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ELD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Eine Ecke des Rechtecks abrunden 12"/>
          <p:cNvSpPr/>
          <p:nvPr/>
        </p:nvSpPr>
        <p:spPr bwMode="auto">
          <a:xfrm>
            <a:off x="3944859" y="3181711"/>
            <a:ext cx="1371600" cy="533400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ICARDA</a:t>
            </a:r>
          </a:p>
        </p:txBody>
      </p:sp>
      <p:sp>
        <p:nvSpPr>
          <p:cNvPr id="15" name="Eine Ecke des Rechtecks abrunden 14"/>
          <p:cNvSpPr/>
          <p:nvPr/>
        </p:nvSpPr>
        <p:spPr bwMode="auto">
          <a:xfrm>
            <a:off x="35496" y="5753100"/>
            <a:ext cx="1691680" cy="1104899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Arial" charset="0"/>
              </a:rPr>
              <a:t>Научный Инновационный Институт «</a:t>
            </a:r>
            <a:r>
              <a:rPr lang="ru-RU" sz="1100" dirty="0" err="1" smtClean="0">
                <a:solidFill>
                  <a:schemeClr val="bg1"/>
                </a:solidFill>
                <a:latin typeface="Arial" charset="0"/>
              </a:rPr>
              <a:t>Казлеспроект</a:t>
            </a:r>
            <a:r>
              <a:rPr lang="ru-RU" sz="1100" dirty="0" smtClean="0">
                <a:solidFill>
                  <a:schemeClr val="bg1"/>
                </a:solidFill>
                <a:latin typeface="Arial" charset="0"/>
              </a:rPr>
              <a:t>»</a:t>
            </a:r>
            <a:r>
              <a:rPr lang="de-DE" sz="1100" dirty="0" smtClean="0">
                <a:solidFill>
                  <a:schemeClr val="bg1"/>
                </a:solidFill>
                <a:latin typeface="Arial" charset="0"/>
              </a:rPr>
              <a:t>,</a:t>
            </a:r>
            <a:endParaRPr lang="de-DE" sz="1100" dirty="0" smtClean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Arial" charset="0"/>
              </a:rPr>
              <a:t>ПРООН </a:t>
            </a:r>
            <a:r>
              <a:rPr lang="de-DE" sz="1100" dirty="0" err="1" smtClean="0">
                <a:solidFill>
                  <a:schemeClr val="bg1"/>
                </a:solidFill>
                <a:latin typeface="Arial" charset="0"/>
              </a:rPr>
              <a:t>BioFin</a:t>
            </a:r>
            <a:endParaRPr lang="de-DE" sz="1100" dirty="0" smtClean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 smtClean="0">
                <a:solidFill>
                  <a:schemeClr val="bg1"/>
                </a:solidFill>
                <a:latin typeface="Arial" charset="0"/>
              </a:rPr>
              <a:t>GIZ </a:t>
            </a:r>
            <a:r>
              <a:rPr lang="de-DE" sz="1100" dirty="0" err="1" smtClean="0">
                <a:solidFill>
                  <a:schemeClr val="bg1"/>
                </a:solidFill>
                <a:latin typeface="Arial" charset="0"/>
              </a:rPr>
              <a:t>Flermonica</a:t>
            </a:r>
            <a:endParaRPr kumimoji="0" lang="de-DE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Eine Ecke des Rechtecks abrunden 15"/>
          <p:cNvSpPr/>
          <p:nvPr/>
        </p:nvSpPr>
        <p:spPr bwMode="auto">
          <a:xfrm>
            <a:off x="1930400" y="5772148"/>
            <a:ext cx="1727200" cy="1085851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charset="0"/>
              </a:rPr>
              <a:t>Государственн</a:t>
            </a:r>
            <a:r>
              <a:rPr lang="ru-RU" sz="1050" dirty="0">
                <a:solidFill>
                  <a:schemeClr val="bg1"/>
                </a:solidFill>
                <a:latin typeface="Arial" charset="0"/>
              </a:rPr>
              <a:t>ы</a:t>
            </a:r>
            <a:r>
              <a:rPr lang="ru-RU" sz="1050" dirty="0" smtClean="0">
                <a:solidFill>
                  <a:schemeClr val="bg1"/>
                </a:solidFill>
                <a:latin typeface="Arial" charset="0"/>
              </a:rPr>
              <a:t>й Аграрный Университет, </a:t>
            </a:r>
            <a:r>
              <a:rPr lang="de-DE" sz="1050" dirty="0" smtClean="0">
                <a:solidFill>
                  <a:schemeClr val="bg1"/>
                </a:solidFill>
                <a:latin typeface="Arial" charset="0"/>
              </a:rPr>
              <a:t>GIZ </a:t>
            </a:r>
            <a:r>
              <a:rPr lang="de-DE" sz="1050" dirty="0" smtClean="0">
                <a:solidFill>
                  <a:schemeClr val="bg1"/>
                </a:solidFill>
                <a:latin typeface="Arial" charset="0"/>
              </a:rPr>
              <a:t>Flermoneca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charset="0"/>
              </a:rPr>
              <a:t>Реги</a:t>
            </a:r>
            <a:r>
              <a:rPr lang="ru-RU" sz="1050" dirty="0" smtClean="0">
                <a:solidFill>
                  <a:schemeClr val="bg1"/>
                </a:solidFill>
                <a:latin typeface="Arial" charset="0"/>
              </a:rPr>
              <a:t>ональный офис </a:t>
            </a:r>
            <a:r>
              <a:rPr lang="tk-TM" sz="1050" dirty="0" smtClean="0">
                <a:solidFill>
                  <a:schemeClr val="bg1"/>
                </a:solidFill>
                <a:latin typeface="Arial" charset="0"/>
              </a:rPr>
              <a:t>I</a:t>
            </a:r>
            <a:r>
              <a:rPr lang="de-DE" sz="1050" dirty="0" smtClean="0">
                <a:solidFill>
                  <a:schemeClr val="bg1"/>
                </a:solidFill>
                <a:latin typeface="Arial" charset="0"/>
              </a:rPr>
              <a:t>CARDA</a:t>
            </a:r>
            <a:endParaRPr lang="de-DE" sz="1050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de-DE" sz="1050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de-DE" sz="1050" dirty="0">
                <a:solidFill>
                  <a:schemeClr val="bg1"/>
                </a:solidFill>
                <a:latin typeface="Arial" charset="0"/>
              </a:rPr>
              <a:t>	</a:t>
            </a:r>
            <a:endParaRPr lang="de-DE" sz="105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Eine Ecke des Rechtecks abrunden 16"/>
          <p:cNvSpPr/>
          <p:nvPr/>
        </p:nvSpPr>
        <p:spPr bwMode="auto">
          <a:xfrm>
            <a:off x="3835400" y="5772149"/>
            <a:ext cx="1587499" cy="1085850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Arial" charset="0"/>
              </a:rPr>
              <a:t>Союз Экономистов, Национальный институт пустынь, </a:t>
            </a:r>
            <a:r>
              <a:rPr lang="ru-RU" sz="1100" dirty="0">
                <a:solidFill>
                  <a:schemeClr val="bg1"/>
                </a:solidFill>
                <a:latin typeface="Arial" charset="0"/>
              </a:rPr>
              <a:t>ж</a:t>
            </a:r>
            <a:r>
              <a:rPr lang="ru-RU" sz="1100" dirty="0" smtClean="0">
                <a:solidFill>
                  <a:schemeClr val="bg1"/>
                </a:solidFill>
                <a:latin typeface="Arial" charset="0"/>
              </a:rPr>
              <a:t>ивотного и растительного мира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Eine Ecke des Rechtecks abrunden 19"/>
          <p:cNvSpPr/>
          <p:nvPr/>
        </p:nvSpPr>
        <p:spPr bwMode="auto">
          <a:xfrm>
            <a:off x="5743736" y="5734348"/>
            <a:ext cx="1609564" cy="1123652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Национальный Центр Биоразнообразия,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Институт почвы, </a:t>
            </a:r>
            <a:endParaRPr kumimoji="0" lang="de-DE" sz="11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GIZ </a:t>
            </a:r>
            <a:r>
              <a:rPr kumimoji="0" lang="de-DE" sz="11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Flermonica</a:t>
            </a:r>
            <a:endParaRPr kumimoji="0" lang="de-DE" sz="11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Eine Ecke des Rechtecks abrunden 20"/>
          <p:cNvSpPr/>
          <p:nvPr/>
        </p:nvSpPr>
        <p:spPr bwMode="auto">
          <a:xfrm>
            <a:off x="7607300" y="5734347"/>
            <a:ext cx="1536700" cy="1123651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Департамент Кадастра,</a:t>
            </a:r>
            <a:r>
              <a:rPr kumimoji="0" lang="tk-TM" sz="11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AU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CA, 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РЭЦ ЦА (национальный проект</a:t>
            </a:r>
            <a:r>
              <a:rPr lang="de-DE" sz="1100" dirty="0" smtClean="0">
                <a:solidFill>
                  <a:schemeClr val="bg1"/>
                </a:solidFill>
                <a:latin typeface="Arial" charset="0"/>
              </a:rPr>
              <a:t>)</a:t>
            </a:r>
            <a:r>
              <a:rPr lang="ru-RU" sz="1100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de-DE" sz="1100" baseline="0" dirty="0" smtClean="0">
                <a:solidFill>
                  <a:schemeClr val="bg1"/>
                </a:solidFill>
                <a:latin typeface="Arial" charset="0"/>
              </a:rPr>
              <a:t>GIZ </a:t>
            </a:r>
            <a:r>
              <a:rPr lang="de-DE" sz="1100" baseline="0" dirty="0" err="1" smtClean="0">
                <a:solidFill>
                  <a:schemeClr val="bg1"/>
                </a:solidFill>
                <a:latin typeface="Arial" charset="0"/>
              </a:rPr>
              <a:t>Flermonica</a:t>
            </a:r>
            <a:endParaRPr lang="de-DE" sz="1100" baseline="0" dirty="0" smtClean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Eine Ecke des Rechtecks abrunden 22"/>
          <p:cNvSpPr/>
          <p:nvPr/>
        </p:nvSpPr>
        <p:spPr bwMode="auto">
          <a:xfrm>
            <a:off x="35496" y="2693266"/>
            <a:ext cx="1691680" cy="1497734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CAREC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UNDP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GIZ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Arial" charset="0"/>
              </a:rPr>
              <a:t>ВБ</a:t>
            </a:r>
            <a:endParaRPr lang="de-DE" sz="1600" dirty="0" smtClean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ФАО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Eine Ecke des Rechtecks abrunden 23"/>
          <p:cNvSpPr/>
          <p:nvPr/>
        </p:nvSpPr>
        <p:spPr bwMode="auto">
          <a:xfrm>
            <a:off x="7023100" y="2845520"/>
            <a:ext cx="1993900" cy="1129579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CAREC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ICSD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GIZ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k-TM" sz="1600" dirty="0" smtClean="0">
                <a:solidFill>
                  <a:schemeClr val="bg1"/>
                </a:solidFill>
                <a:latin typeface="Arial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CRAF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60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4686300" y="4457700"/>
            <a:ext cx="1790700" cy="596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686300" y="2641600"/>
            <a:ext cx="1689100" cy="596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787900" y="3536950"/>
            <a:ext cx="2432050" cy="596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686300" y="5619750"/>
            <a:ext cx="1155700" cy="298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983418"/>
              </p:ext>
            </p:extLst>
          </p:nvPr>
        </p:nvGraphicFramePr>
        <p:xfrm>
          <a:off x="215900" y="1739900"/>
          <a:ext cx="5264150" cy="484437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32075"/>
                <a:gridCol w="2632075"/>
              </a:tblGrid>
              <a:tr h="74862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Экосистемы</a:t>
                      </a:r>
                      <a:endParaRPr lang="de-DE" dirty="0"/>
                    </a:p>
                  </a:txBody>
                  <a:tcPr/>
                </a:tc>
              </a:tr>
              <a:tr h="75916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Кыргызстан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Высокогорные пастбища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/>
                </a:tc>
              </a:tr>
              <a:tr h="75916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Таджикистан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Предгорья и низкогорья</a:t>
                      </a:r>
                      <a:endParaRPr lang="de-DE" dirty="0"/>
                    </a:p>
                  </a:txBody>
                  <a:tcPr/>
                </a:tc>
              </a:tr>
              <a:tr h="759165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Кахахстан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Леса и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бесполивное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земледелие)</a:t>
                      </a:r>
                      <a:endParaRPr lang="de-DE" dirty="0"/>
                    </a:p>
                  </a:txBody>
                  <a:tcPr/>
                </a:tc>
              </a:tr>
              <a:tr h="7486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Туркменистан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Низменные пастбища</a:t>
                      </a:r>
                      <a:endParaRPr lang="de-DE" dirty="0"/>
                    </a:p>
                  </a:txBody>
                  <a:tcPr/>
                </a:tc>
              </a:tr>
              <a:tr h="75916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Узбекистан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Ирригационное сельское хозяйство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85887"/>
            <a:ext cx="40671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el 2"/>
          <p:cNvSpPr>
            <a:spLocks noGrp="1"/>
          </p:cNvSpPr>
          <p:nvPr>
            <p:ph type="title"/>
          </p:nvPr>
        </p:nvSpPr>
        <p:spPr>
          <a:xfrm>
            <a:off x="429491" y="1149410"/>
            <a:ext cx="8034435" cy="617928"/>
          </a:xfrm>
        </p:spPr>
        <p:txBody>
          <a:bodyPr/>
          <a:lstStyle/>
          <a:p>
            <a:r>
              <a:rPr lang="de-DE" dirty="0" smtClean="0"/>
              <a:t>ELD </a:t>
            </a:r>
            <a:r>
              <a:rPr lang="ru-RU" dirty="0" smtClean="0"/>
              <a:t>в Центральной Азии </a:t>
            </a:r>
            <a:r>
              <a:rPr lang="de-DE" dirty="0" smtClean="0"/>
              <a:t>–</a:t>
            </a:r>
            <a:r>
              <a:rPr lang="ru-RU" dirty="0" smtClean="0"/>
              <a:t> подход к исследованию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423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3114" y="5104537"/>
            <a:ext cx="1656184" cy="7035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prstClr val="black"/>
                </a:solidFill>
              </a:rPr>
              <a:t>Национальные исследования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189890"/>
            <a:ext cx="2304256" cy="905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prstClr val="black"/>
                </a:solidFill>
              </a:rPr>
              <a:t>Другие межд. партнеры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211" y="4095328"/>
            <a:ext cx="2298461" cy="10618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prstClr val="black"/>
                </a:solidFill>
              </a:rPr>
              <a:t>Национальные партнеры </a:t>
            </a:r>
            <a:r>
              <a:rPr lang="en-US" sz="1800" b="0" dirty="0" smtClean="0">
                <a:solidFill>
                  <a:prstClr val="black"/>
                </a:solidFill>
              </a:rPr>
              <a:t>(</a:t>
            </a:r>
            <a:r>
              <a:rPr lang="ru-RU" sz="1800" b="0" dirty="0" smtClean="0">
                <a:solidFill>
                  <a:prstClr val="black"/>
                </a:solidFill>
              </a:rPr>
              <a:t>научные институты</a:t>
            </a:r>
            <a:r>
              <a:rPr lang="en-US" sz="1800" b="0" dirty="0" smtClean="0">
                <a:solidFill>
                  <a:prstClr val="black"/>
                </a:solidFill>
              </a:rPr>
              <a:t>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66102" y="2276872"/>
            <a:ext cx="2264248" cy="9370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prstClr val="black"/>
                </a:solidFill>
              </a:rPr>
              <a:t>Нац. ведущий партнер </a:t>
            </a:r>
            <a:r>
              <a:rPr lang="en-US" sz="1800" b="0" dirty="0" smtClean="0">
                <a:solidFill>
                  <a:prstClr val="black"/>
                </a:solidFill>
              </a:rPr>
              <a:t>(</a:t>
            </a:r>
            <a:r>
              <a:rPr lang="ru-RU" sz="1800" b="0" dirty="0" smtClean="0">
                <a:solidFill>
                  <a:prstClr val="black"/>
                </a:solidFill>
              </a:rPr>
              <a:t>НК КБОООН</a:t>
            </a:r>
            <a:r>
              <a:rPr lang="en-US" sz="1800" b="0" dirty="0" smtClean="0">
                <a:solidFill>
                  <a:prstClr val="black"/>
                </a:solidFill>
              </a:rPr>
              <a:t>,</a:t>
            </a:r>
            <a:r>
              <a:rPr lang="ru-RU" sz="1800" b="0" dirty="0" smtClean="0">
                <a:solidFill>
                  <a:prstClr val="black"/>
                </a:solidFill>
              </a:rPr>
              <a:t> НК МКУР)</a:t>
            </a:r>
            <a:r>
              <a:rPr lang="en-US" sz="1800" b="0" dirty="0" smtClean="0">
                <a:solidFill>
                  <a:prstClr val="black"/>
                </a:solidFill>
              </a:rPr>
              <a:t>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063" y="1762129"/>
            <a:ext cx="2286142" cy="512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prstClr val="black"/>
                </a:solidFill>
              </a:rPr>
              <a:t>Научная поддержка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745" y="2274457"/>
            <a:ext cx="2304256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prstClr val="black"/>
                </a:solidFill>
              </a:rPr>
              <a:t>Научный совет </a:t>
            </a:r>
            <a:r>
              <a:rPr lang="en-US" sz="1800" b="0" dirty="0" smtClean="0">
                <a:solidFill>
                  <a:prstClr val="black"/>
                </a:solidFill>
              </a:rPr>
              <a:t>ELD (ICARDA, </a:t>
            </a:r>
            <a:r>
              <a:rPr lang="ru-RU" sz="1800" b="0" dirty="0" smtClean="0">
                <a:solidFill>
                  <a:prstClr val="black"/>
                </a:solidFill>
              </a:rPr>
              <a:t>Секретариат </a:t>
            </a:r>
            <a:r>
              <a:rPr lang="en-US" sz="1800" b="0" dirty="0" smtClean="0">
                <a:solidFill>
                  <a:prstClr val="black"/>
                </a:solidFill>
              </a:rPr>
              <a:t>ELD)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1765171"/>
            <a:ext cx="1622071" cy="850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prstClr val="black"/>
                </a:solidFill>
              </a:rPr>
              <a:t>Региональный офис </a:t>
            </a:r>
            <a:r>
              <a:rPr lang="en-US" sz="1800" b="0" dirty="0" smtClean="0">
                <a:solidFill>
                  <a:prstClr val="black"/>
                </a:solidFill>
              </a:rPr>
              <a:t>ICARDA 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1762130"/>
            <a:ext cx="2286142" cy="5147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prstClr val="black"/>
                </a:solidFill>
              </a:rPr>
              <a:t>Политическая и др. поддержка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1765170"/>
            <a:ext cx="1671630" cy="8500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prstClr val="black"/>
                </a:solidFill>
              </a:rPr>
              <a:t>Секретариат </a:t>
            </a:r>
            <a:r>
              <a:rPr lang="en-US" sz="1800" b="0" dirty="0" smtClean="0">
                <a:solidFill>
                  <a:prstClr val="black"/>
                </a:solidFill>
              </a:rPr>
              <a:t>ELD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3258903"/>
            <a:ext cx="2258291" cy="10618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prstClr val="black"/>
                </a:solidFill>
              </a:rPr>
              <a:t>Межд. организации и проекты  </a:t>
            </a:r>
            <a:r>
              <a:rPr lang="en-US" sz="1800" b="0" dirty="0" smtClean="0">
                <a:solidFill>
                  <a:prstClr val="black"/>
                </a:solidFill>
              </a:rPr>
              <a:t>(GIZ</a:t>
            </a:r>
            <a:r>
              <a:rPr lang="tk-TM" sz="1800" b="0" dirty="0">
                <a:solidFill>
                  <a:prstClr val="black"/>
                </a:solidFill>
              </a:rPr>
              <a:t>,</a:t>
            </a:r>
            <a:r>
              <a:rPr lang="en-US" sz="1800" b="0" dirty="0" smtClean="0">
                <a:solidFill>
                  <a:prstClr val="black"/>
                </a:solidFill>
              </a:rPr>
              <a:t> </a:t>
            </a:r>
            <a:r>
              <a:rPr lang="tk-TM" sz="1800" b="0" dirty="0" smtClean="0">
                <a:solidFill>
                  <a:prstClr val="black"/>
                </a:solidFill>
              </a:rPr>
              <a:t>EU </a:t>
            </a:r>
            <a:r>
              <a:rPr lang="en-US" sz="1800" b="0" dirty="0" smtClean="0">
                <a:solidFill>
                  <a:prstClr val="black"/>
                </a:solidFill>
              </a:rPr>
              <a:t>FLERMONICA, etc.)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37904" y="6129300"/>
            <a:ext cx="2141293" cy="5040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prstClr val="white"/>
                </a:solidFill>
              </a:rPr>
              <a:t>Региональные исследования</a:t>
            </a: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03848" y="2996951"/>
            <a:ext cx="2736304" cy="16533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prstClr val="black"/>
                </a:solidFill>
              </a:rPr>
              <a:t>Специалист по экономической оценке (Руководитель группы)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prstClr val="black"/>
                </a:solidFill>
              </a:rPr>
              <a:t>Ассистент по данным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prstClr val="black"/>
                </a:solidFill>
              </a:rPr>
              <a:t>(Ассистент по ГИС)</a:t>
            </a:r>
            <a:endParaRPr lang="en-US" sz="1800" b="0" dirty="0">
              <a:solidFill>
                <a:prstClr val="black"/>
              </a:solidFill>
            </a:endParaRPr>
          </a:p>
        </p:txBody>
      </p:sp>
      <p:cxnSp>
        <p:nvCxnSpPr>
          <p:cNvPr id="45" name="Соединительная линия уступом 44"/>
          <p:cNvCxnSpPr>
            <a:stCxn id="11" idx="2"/>
          </p:cNvCxnSpPr>
          <p:nvPr/>
        </p:nvCxnSpPr>
        <p:spPr>
          <a:xfrm rot="16200000" flipH="1">
            <a:off x="3514284" y="2755822"/>
            <a:ext cx="381689" cy="100569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13" idx="2"/>
          </p:cNvCxnSpPr>
          <p:nvPr/>
        </p:nvCxnSpPr>
        <p:spPr>
          <a:xfrm rot="5400000">
            <a:off x="5195108" y="2712236"/>
            <a:ext cx="381688" cy="187743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трелка вниз 47"/>
          <p:cNvSpPr/>
          <p:nvPr/>
        </p:nvSpPr>
        <p:spPr>
          <a:xfrm>
            <a:off x="4421186" y="4674584"/>
            <a:ext cx="360040" cy="512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4428531" y="5808084"/>
            <a:ext cx="360040" cy="296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53" name="Прямая со стрелкой 52"/>
          <p:cNvCxnSpPr>
            <a:stCxn id="10" idx="3"/>
          </p:cNvCxnSpPr>
          <p:nvPr/>
        </p:nvCxnSpPr>
        <p:spPr>
          <a:xfrm>
            <a:off x="2422001" y="2742509"/>
            <a:ext cx="745843" cy="55997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" idx="3"/>
          </p:cNvCxnSpPr>
          <p:nvPr/>
        </p:nvCxnSpPr>
        <p:spPr>
          <a:xfrm>
            <a:off x="2411760" y="3642609"/>
            <a:ext cx="756084" cy="4285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" idx="3"/>
          </p:cNvCxnSpPr>
          <p:nvPr/>
        </p:nvCxnSpPr>
        <p:spPr>
          <a:xfrm flipV="1">
            <a:off x="2420672" y="4175282"/>
            <a:ext cx="702239" cy="4509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6" idx="1"/>
          </p:cNvCxnSpPr>
          <p:nvPr/>
        </p:nvCxnSpPr>
        <p:spPr>
          <a:xfrm flipH="1">
            <a:off x="6012160" y="2745413"/>
            <a:ext cx="453942" cy="4892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42" idx="3"/>
          </p:cNvCxnSpPr>
          <p:nvPr/>
        </p:nvCxnSpPr>
        <p:spPr>
          <a:xfrm flipH="1">
            <a:off x="5940152" y="3642609"/>
            <a:ext cx="531906" cy="1810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8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16.06.2015</a:t>
            </a:fld>
            <a:endParaRPr lang="de-DE" noProof="0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0" y="595227"/>
            <a:ext cx="7776000" cy="617928"/>
          </a:xfrm>
        </p:spPr>
        <p:txBody>
          <a:bodyPr/>
          <a:lstStyle/>
          <a:p>
            <a:r>
              <a:rPr lang="ru-RU" dirty="0" smtClean="0"/>
              <a:t>Проведенные мероприятия инициативы в ЦА</a:t>
            </a:r>
            <a:endParaRPr lang="en-US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42477"/>
              </p:ext>
            </p:extLst>
          </p:nvPr>
        </p:nvGraphicFramePr>
        <p:xfrm>
          <a:off x="346364" y="1318981"/>
          <a:ext cx="8340436" cy="486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1727"/>
                <a:gridCol w="3108709"/>
              </a:tblGrid>
              <a:tr h="6425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Даты</a:t>
                      </a:r>
                      <a:r>
                        <a:rPr lang="ru-RU" baseline="0" dirty="0" smtClean="0"/>
                        <a:t> проведения</a:t>
                      </a:r>
                      <a:endParaRPr lang="ru-RU" dirty="0"/>
                    </a:p>
                  </a:txBody>
                  <a:tcPr/>
                </a:tc>
              </a:tr>
              <a:tr h="64258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Презентация</a:t>
                      </a:r>
                      <a:r>
                        <a:rPr lang="ru-RU" baseline="0" dirty="0" smtClean="0"/>
                        <a:t> в МКУР Душанбе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ноябрь</a:t>
                      </a:r>
                      <a:r>
                        <a:rPr lang="ru-RU" baseline="0" dirty="0" smtClean="0"/>
                        <a:t> 2015</a:t>
                      </a:r>
                      <a:endParaRPr lang="ru-RU" dirty="0"/>
                    </a:p>
                  </a:txBody>
                  <a:tcPr/>
                </a:tc>
              </a:tr>
              <a:tr h="49201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Наем</a:t>
                      </a:r>
                      <a:r>
                        <a:rPr lang="ru-RU" baseline="0" dirty="0" smtClean="0"/>
                        <a:t> специалистов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январь-февраль</a:t>
                      </a:r>
                      <a:r>
                        <a:rPr lang="ru-RU" baseline="0" dirty="0" smtClean="0"/>
                        <a:t> 2015</a:t>
                      </a:r>
                      <a:endParaRPr lang="ru-RU" dirty="0"/>
                    </a:p>
                  </a:txBody>
                  <a:tcPr/>
                </a:tc>
              </a:tr>
              <a:tr h="698746">
                <a:tc>
                  <a:txBody>
                    <a:bodyPr/>
                    <a:lstStyle/>
                    <a:p>
                      <a:pPr algn="l"/>
                      <a:r>
                        <a:rPr lang="ru-RU" baseline="0" dirty="0" smtClean="0"/>
                        <a:t>Проведение региональной встречи-обучающего семинара в Анталье, Турция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февраль</a:t>
                      </a:r>
                      <a:r>
                        <a:rPr lang="ru-RU" baseline="0" dirty="0" smtClean="0"/>
                        <a:t> </a:t>
                      </a:r>
                      <a:r>
                        <a:rPr lang="de-DE" dirty="0" smtClean="0"/>
                        <a:t>201</a:t>
                      </a:r>
                      <a:r>
                        <a:rPr lang="ru-RU" dirty="0" smtClean="0"/>
                        <a:t>5</a:t>
                      </a:r>
                      <a:endParaRPr lang="de-DE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36127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рабочей встречи в Ашхабаде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апрель 2015</a:t>
                      </a:r>
                      <a:endParaRPr lang="ru-RU" dirty="0"/>
                    </a:p>
                  </a:txBody>
                  <a:tcPr/>
                </a:tc>
              </a:tr>
              <a:tr h="738979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первых</a:t>
                      </a:r>
                      <a:r>
                        <a:rPr lang="ru-RU" baseline="0" dirty="0" smtClean="0"/>
                        <a:t> посещений полевых у (</a:t>
                      </a:r>
                      <a:r>
                        <a:rPr lang="tk-TM" baseline="0" dirty="0" smtClean="0"/>
                        <a:t>pre-sur</a:t>
                      </a:r>
                      <a:r>
                        <a:rPr lang="en-US" baseline="0" dirty="0" smtClean="0"/>
                        <a:t>vey)</a:t>
                      </a:r>
                      <a:r>
                        <a:rPr lang="ru-RU" baseline="0" dirty="0" smtClean="0"/>
                        <a:t> участков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май-июнь</a:t>
                      </a:r>
                      <a:r>
                        <a:rPr lang="ru-RU" baseline="0" dirty="0" smtClean="0"/>
                        <a:t> 2015</a:t>
                      </a:r>
                      <a:endParaRPr lang="ru-RU" dirty="0"/>
                    </a:p>
                  </a:txBody>
                  <a:tcPr/>
                </a:tc>
              </a:tr>
              <a:tr h="1109113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описания участков,</a:t>
                      </a:r>
                      <a:r>
                        <a:rPr lang="ru-RU" baseline="0" dirty="0" smtClean="0"/>
                        <a:t> определение объема исследований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июнь</a:t>
                      </a:r>
                      <a:r>
                        <a:rPr lang="ru-RU" baseline="0" dirty="0" smtClean="0"/>
                        <a:t> 2015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063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-powerpoint-leerfolie-de">
  <a:themeElements>
    <a:clrScheme name="ELD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9CBE45"/>
      </a:accent1>
      <a:accent2>
        <a:srgbClr val="008F2E"/>
      </a:accent2>
      <a:accent3>
        <a:srgbClr val="DEDEAF"/>
      </a:accent3>
      <a:accent4>
        <a:srgbClr val="333E16"/>
      </a:accent4>
      <a:accent5>
        <a:srgbClr val="44531D"/>
      </a:accent5>
      <a:accent6>
        <a:srgbClr val="555555"/>
      </a:accent6>
      <a:hlink>
        <a:srgbClr val="9CBE45"/>
      </a:hlink>
      <a:folHlink>
        <a:srgbClr val="62782A"/>
      </a:folHlink>
    </a:clrScheme>
    <a:fontScheme name="ELD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Benutzerdefiniert 1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9CBE45"/>
      </a:accent1>
      <a:accent2>
        <a:srgbClr val="008F2E"/>
      </a:accent2>
      <a:accent3>
        <a:srgbClr val="A5A5A5"/>
      </a:accent3>
      <a:accent4>
        <a:srgbClr val="D8D8D8"/>
      </a:accent4>
      <a:accent5>
        <a:srgbClr val="EBF2D9"/>
      </a:accent5>
      <a:accent6>
        <a:srgbClr val="C3D88F"/>
      </a:accent6>
      <a:hlink>
        <a:srgbClr val="758F32"/>
      </a:hlink>
      <a:folHlink>
        <a:srgbClr val="FFFFFF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giz-powerpoint-leerfolie-de</Template>
  <TotalTime>8221</TotalTime>
  <Words>2515</Words>
  <Application>Microsoft Office PowerPoint</Application>
  <PresentationFormat>Экран (4:3)</PresentationFormat>
  <Paragraphs>260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giz-powerpoint-leerfolie-de</vt:lpstr>
      <vt:lpstr>Cover</vt:lpstr>
      <vt:lpstr>Larissa-Design</vt:lpstr>
      <vt:lpstr>1_Larissa-Design</vt:lpstr>
      <vt:lpstr>3_Larissa-Design</vt:lpstr>
      <vt:lpstr>4_Larissa-Design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Общий 6+1 шаговый подход ELD</vt:lpstr>
      <vt:lpstr>ELD в Центральной Азии –заинтересованные стороны</vt:lpstr>
      <vt:lpstr>ELD в Центральной Азии – подход к исследованию</vt:lpstr>
      <vt:lpstr>Презентация PowerPoint</vt:lpstr>
      <vt:lpstr>Проведенные мероприятия инициативы в ЦА</vt:lpstr>
      <vt:lpstr>Презентация PowerPoint</vt:lpstr>
      <vt:lpstr>Предварительные результаты инициативы в ЦА</vt:lpstr>
      <vt:lpstr>Расписание инициативы на 2015</vt:lpstr>
      <vt:lpstr>Сотрудничество с НИЦ МКУР  </vt:lpstr>
      <vt:lpstr>Thank you!</vt:lpstr>
      <vt:lpstr>ELD in Central Asia – an altitudinal approach</vt:lpstr>
    </vt:vector>
  </TitlesOfParts>
  <Company>GIZ GmbH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Ederer Waltraud GIZ</dc:creator>
  <cp:keywords>GIZ-Leerfolie</cp:keywords>
  <cp:lastModifiedBy>SuperUser</cp:lastModifiedBy>
  <cp:revision>259</cp:revision>
  <cp:lastPrinted>2015-06-16T03:46:29Z</cp:lastPrinted>
  <dcterms:created xsi:type="dcterms:W3CDTF">2015-01-19T10:21:09Z</dcterms:created>
  <dcterms:modified xsi:type="dcterms:W3CDTF">2015-06-16T03:47:14Z</dcterms:modified>
</cp:coreProperties>
</file>